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embeddedFontLst>
    <p:embeddedFont>
      <p:font typeface="Old Standard TT" panose="020B0604020202020204" charset="0"/>
      <p:regular r:id="rId38"/>
      <p:bold r:id="rId39"/>
      <p:italic r:id="rId40"/>
    </p:embeddedFont>
    <p:embeddedFont>
      <p:font typeface="Roboto"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80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c6f90357f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c6f9035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c6f90357f_0_3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c6f90357f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6f90357f_0_27: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6f90357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Define it?  =)</a:t>
            </a: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bf0b2a15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bf0b2a15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5bf0b2a159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5bf0b2a159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society is increasingly atomized and narcissistic. This also leads to a loss of empathy.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bf0b2a159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bf0b2a159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5bf0b2a159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5bf0b2a159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Another pathology, digitalization of everything…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bf0b2a15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5bf0b2a15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bf0b2a159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5bf0b2a15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bf0b2a159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bf0b2a15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Our students nowadays may feel all of these…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bf0b2a15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bf0b2a15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5a82309235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5a8230923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a823092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a823092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5a82309235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5a82309235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bf0b2a159_0_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bf0b2a159_0_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5bf0b2a159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5bf0b2a159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bf0b2a159_0_10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bf0b2a159_0_10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Have to talk about : more information the better</a:t>
            </a:r>
            <a:endParaRPr/>
          </a:p>
          <a:p>
            <a:pPr marL="0" lvl="0" indent="0" algn="l" rtl="0">
              <a:spcBef>
                <a:spcPts val="0"/>
              </a:spcBef>
              <a:spcAft>
                <a:spcPts val="0"/>
              </a:spcAft>
              <a:buNone/>
            </a:pPr>
            <a:r>
              <a:rPr lang="en"/>
              <a:t>Have to practice lingering, not flickering between more information, skimming through.</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5d80c5ff3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35d80c5ff3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c6f90357f_0_4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c6f90357f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Assessments…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c6f90357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c6f90357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bf0b2a159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bf0b2a159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5bf0b2a159_0_9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5bf0b2a159_0_9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Starting the session this way (student-centered, sharing with classmates, and expanding the conceptual understanding of their prior knowledge) is a promising way to garner their attention and trust.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6f90357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6f90357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5d1d462a9e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5d1d462a9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5bf0b2a159_0_10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35bf0b2a159_0_10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 dirty="0"/>
              <a:t>Point: saving information from scattered dot characteristics</a:t>
            </a:r>
            <a:endParaRPr dirty="0"/>
          </a:p>
          <a:p>
            <a:pPr marL="0" lvl="0" indent="0" algn="l" rtl="0">
              <a:spcBef>
                <a:spcPts val="0"/>
              </a:spcBef>
              <a:spcAft>
                <a:spcPts val="0"/>
              </a:spcAft>
              <a:buNone/>
            </a:pPr>
            <a:r>
              <a:rPr lang="en" dirty="0"/>
              <a:t>Annotated bibliography</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5d80c5ff3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5d80c5ff3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the context of a student’s paper</a:t>
            </a: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5bf0b2a159_0_9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35bf0b2a159_0_9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d1d462a9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d1d462a9e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d1d462a9e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d1d462a9e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library, an institution indispensable to the functioning of democracy, has a vital role to play in this era of unrest.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c6f90357f_0_1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c6f90357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c6f90357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c6f90357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bf0b2a159_0_10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bf0b2a159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Traditionally…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a82309235_1_2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a82309235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McLuhan book &amp; Harari books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a82309235_1_3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a82309235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d6633ddb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d6633dd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1.jpg"/><Relationship Id="rId7"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8.jpg"/><Relationship Id="rId5" Type="http://schemas.openxmlformats.org/officeDocument/2006/relationships/image" Target="../media/image3.jp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image" Target="../media/image15.jpg"/><Relationship Id="rId4" Type="http://schemas.openxmlformats.org/officeDocument/2006/relationships/image" Target="../media/image14.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426150" y="1872175"/>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100"/>
              <a:t>The Limitations with “Debunking” and “Lateral Reading” Strategy: The Evaluation Strategy Re-evaluated in the Age of Infocracy</a:t>
            </a:r>
            <a:endParaRPr sz="3100"/>
          </a:p>
        </p:txBody>
      </p:sp>
      <p:sp>
        <p:nvSpPr>
          <p:cNvPr id="60" name="Google Shape;60;p13"/>
          <p:cNvSpPr txBox="1">
            <a:spLocks noGrp="1"/>
          </p:cNvSpPr>
          <p:nvPr>
            <p:ph type="subTitle" idx="1"/>
          </p:nvPr>
        </p:nvSpPr>
        <p:spPr>
          <a:xfrm>
            <a:off x="512700" y="4223939"/>
            <a:ext cx="8118600" cy="78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Richard M. Cho</a:t>
            </a:r>
            <a:endParaRPr/>
          </a:p>
          <a:p>
            <a:pPr marL="0" lvl="0" indent="0" algn="l" rtl="0">
              <a:spcBef>
                <a:spcPts val="0"/>
              </a:spcBef>
              <a:spcAft>
                <a:spcPts val="0"/>
              </a:spcAft>
              <a:buNone/>
            </a:pPr>
            <a:r>
              <a:rPr lang="en"/>
              <a:t>CCLI 2025, May 30th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490250" y="526350"/>
            <a:ext cx="67617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What is driving this change (or added characteristics) in the definition of “information?”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Neoliberalism</a:t>
            </a:r>
            <a:endParaRPr/>
          </a:p>
        </p:txBody>
      </p:sp>
      <p:pic>
        <p:nvPicPr>
          <p:cNvPr id="122" name="Google Shape;122;p23" title="chomsky.jpeg"/>
          <p:cNvPicPr preferRelativeResize="0"/>
          <p:nvPr/>
        </p:nvPicPr>
        <p:blipFill>
          <a:blip r:embed="rId3">
            <a:alphaModFix/>
          </a:blip>
          <a:stretch>
            <a:fillRect/>
          </a:stretch>
        </p:blipFill>
        <p:spPr>
          <a:xfrm>
            <a:off x="6324650" y="230125"/>
            <a:ext cx="2228850" cy="3333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it? </a:t>
            </a:r>
            <a:endParaRPr sz="2000"/>
          </a:p>
        </p:txBody>
      </p:sp>
      <p:sp>
        <p:nvSpPr>
          <p:cNvPr id="128" name="Google Shape;128;p2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 pronounced tendency among scholars to interpret neoliberalism as entailing the rise of </a:t>
            </a:r>
            <a:r>
              <a:rPr lang="en" b="1"/>
              <a:t>free</a:t>
            </a:r>
            <a:r>
              <a:rPr lang="en"/>
              <a:t> </a:t>
            </a:r>
            <a:r>
              <a:rPr lang="en" b="1"/>
              <a:t>markets</a:t>
            </a:r>
            <a:r>
              <a:rPr lang="en"/>
              <a:t> &amp; the corresponding </a:t>
            </a:r>
            <a:r>
              <a:rPr lang="en" b="1"/>
              <a:t>retreat of the state</a:t>
            </a:r>
            <a:r>
              <a:rPr lang="en"/>
              <a:t>.</a:t>
            </a:r>
            <a:endParaRPr/>
          </a:p>
          <a:p>
            <a:pPr marL="914400" lvl="1" indent="-317500" algn="l" rtl="0">
              <a:spcBef>
                <a:spcPts val="0"/>
              </a:spcBef>
              <a:spcAft>
                <a:spcPts val="0"/>
              </a:spcAft>
              <a:buSzPts val="1400"/>
              <a:buChar char="-"/>
            </a:pPr>
            <a:r>
              <a:rPr lang="en"/>
              <a:t>But! The state has played an integral role in constituting neoliberalism</a:t>
            </a:r>
            <a:endParaRPr/>
          </a:p>
          <a:p>
            <a:pPr marL="457200" lvl="0" indent="-342900" algn="l" rtl="0">
              <a:spcBef>
                <a:spcPts val="0"/>
              </a:spcBef>
              <a:spcAft>
                <a:spcPts val="0"/>
              </a:spcAft>
              <a:buSzPts val="1800"/>
              <a:buChar char="-"/>
            </a:pPr>
            <a:r>
              <a:rPr lang="en"/>
              <a:t>It is on </a:t>
            </a:r>
            <a:r>
              <a:rPr lang="en" b="1"/>
              <a:t>corporations</a:t>
            </a:r>
            <a:r>
              <a:rPr lang="en"/>
              <a:t>, not markets, that people (and states) have come to depend under neoliberalism</a:t>
            </a:r>
            <a:endParaRPr/>
          </a:p>
          <a:p>
            <a:pPr marL="914400" lvl="1" indent="-317500" algn="l" rtl="0">
              <a:spcBef>
                <a:spcPts val="0"/>
              </a:spcBef>
              <a:spcAft>
                <a:spcPts val="0"/>
              </a:spcAft>
              <a:buSzPts val="1400"/>
              <a:buChar char="-"/>
            </a:pPr>
            <a:r>
              <a:rPr lang="en"/>
              <a:t>Privatization &amp; deregulating</a:t>
            </a:r>
            <a:endParaRPr/>
          </a:p>
          <a:p>
            <a:pPr marL="457200" lvl="0" indent="-342900" algn="l" rtl="0">
              <a:spcBef>
                <a:spcPts val="0"/>
              </a:spcBef>
              <a:spcAft>
                <a:spcPts val="0"/>
              </a:spcAft>
              <a:buSzPts val="1800"/>
              <a:buChar char="-"/>
            </a:pPr>
            <a:r>
              <a:rPr lang="en"/>
              <a:t>A set of social, cultural, and political-economic forces that puts </a:t>
            </a:r>
            <a:r>
              <a:rPr lang="en" b="1"/>
              <a:t>competition</a:t>
            </a:r>
            <a:r>
              <a:rPr lang="en"/>
              <a:t> at the center of social life.</a:t>
            </a:r>
            <a:endParaRPr/>
          </a:p>
          <a:p>
            <a:pPr marL="914400" lvl="1" indent="-317500" algn="l" rtl="0">
              <a:spcBef>
                <a:spcPts val="0"/>
              </a:spcBef>
              <a:spcAft>
                <a:spcPts val="0"/>
              </a:spcAft>
              <a:buSzPts val="1400"/>
              <a:buChar char="-"/>
            </a:pPr>
            <a:r>
              <a:rPr lang="en"/>
              <a:t>Hyper-individualism: but human beings need social cooperation &amp; a commitment to a common, collection good. (Breakdown of a community)</a:t>
            </a:r>
            <a:endParaRPr/>
          </a:p>
          <a:p>
            <a:pPr marL="914400" lvl="1" indent="-317500" algn="l" rtl="0">
              <a:spcBef>
                <a:spcPts val="0"/>
              </a:spcBef>
              <a:spcAft>
                <a:spcPts val="0"/>
              </a:spcAft>
              <a:buSzPts val="1400"/>
              <a:buChar char="-"/>
            </a:pPr>
            <a:r>
              <a:rPr lang="en"/>
              <a:t>Faster Production, more consumption, 24/7 communication</a:t>
            </a:r>
            <a:endParaRPr/>
          </a:p>
          <a:p>
            <a:pPr marL="457200" lvl="0" indent="-342900" algn="l" rtl="0">
              <a:spcBef>
                <a:spcPts val="0"/>
              </a:spcBef>
              <a:spcAft>
                <a:spcPts val="0"/>
              </a:spcAft>
              <a:buSzPts val="1800"/>
              <a:buChar char="-"/>
            </a:pPr>
            <a:r>
              <a:rPr lang="en" b="1"/>
              <a:t>Private affluence, public squalor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Neoliberalism</a:t>
            </a:r>
            <a:endParaRPr/>
          </a:p>
        </p:txBody>
      </p:sp>
      <p:sp>
        <p:nvSpPr>
          <p:cNvPr id="134" name="Google Shape;134;p2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a:p>
            <a:pPr marL="457200" lvl="0" indent="-342900" algn="l" rtl="0">
              <a:spcBef>
                <a:spcPts val="1600"/>
              </a:spcBef>
              <a:spcAft>
                <a:spcPts val="0"/>
              </a:spcAft>
              <a:buSzPts val="1800"/>
              <a:buChar char="-"/>
            </a:pPr>
            <a:r>
              <a:rPr lang="en"/>
              <a:t>Anxiety (ceaseless competition)</a:t>
            </a:r>
            <a:endParaRPr/>
          </a:p>
          <a:p>
            <a:pPr marL="457200" lvl="0" indent="-342900" algn="l" rtl="0">
              <a:spcBef>
                <a:spcPts val="0"/>
              </a:spcBef>
              <a:spcAft>
                <a:spcPts val="0"/>
              </a:spcAft>
              <a:buSzPts val="1800"/>
              <a:buChar char="-"/>
            </a:pPr>
            <a:r>
              <a:rPr lang="en"/>
              <a:t>Insecurity</a:t>
            </a:r>
            <a:endParaRPr/>
          </a:p>
          <a:p>
            <a:pPr marL="457200" lvl="0" indent="-342900" algn="l" rtl="0">
              <a:spcBef>
                <a:spcPts val="0"/>
              </a:spcBef>
              <a:spcAft>
                <a:spcPts val="0"/>
              </a:spcAft>
              <a:buSzPts val="1800"/>
              <a:buChar char="-"/>
            </a:pPr>
            <a:r>
              <a:rPr lang="en"/>
              <a:t>Increasing Inequality (scarcity, corporation)</a:t>
            </a:r>
            <a:endParaRPr/>
          </a:p>
          <a:p>
            <a:pPr marL="457200" lvl="0" indent="-342900" algn="l" rtl="0">
              <a:spcBef>
                <a:spcPts val="0"/>
              </a:spcBef>
              <a:spcAft>
                <a:spcPts val="0"/>
              </a:spcAft>
              <a:buSzPts val="1800"/>
              <a:buChar char="-"/>
            </a:pPr>
            <a:r>
              <a:rPr lang="en"/>
              <a:t>All human values are commercialized and subjected to economic imperatives</a:t>
            </a:r>
            <a:endParaRPr/>
          </a:p>
        </p:txBody>
      </p:sp>
      <p:sp>
        <p:nvSpPr>
          <p:cNvPr id="135" name="Google Shape;135;p25"/>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Consequences for the general public mass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311700" y="99250"/>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has it got to do with information literacy?</a:t>
            </a:r>
            <a:endParaRPr/>
          </a:p>
        </p:txBody>
      </p:sp>
      <p:sp>
        <p:nvSpPr>
          <p:cNvPr id="141" name="Google Shape;141;p26"/>
          <p:cNvSpPr txBox="1">
            <a:spLocks noGrp="1"/>
          </p:cNvSpPr>
          <p:nvPr>
            <p:ph type="body" idx="1"/>
          </p:nvPr>
        </p:nvSpPr>
        <p:spPr>
          <a:xfrm>
            <a:off x="311700" y="782600"/>
            <a:ext cx="8520600" cy="38229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sz="2200"/>
              <a:t>Hyper-competitive society (how would our students react to this)</a:t>
            </a:r>
            <a:endParaRPr sz="2200"/>
          </a:p>
          <a:p>
            <a:pPr marL="457200" lvl="0" indent="-368300" algn="l" rtl="0">
              <a:spcBef>
                <a:spcPts val="0"/>
              </a:spcBef>
              <a:spcAft>
                <a:spcPts val="0"/>
              </a:spcAft>
              <a:buSzPts val="2200"/>
              <a:buChar char="-"/>
            </a:pPr>
            <a:r>
              <a:rPr lang="en" sz="2200"/>
              <a:t>Communication Technology (smartphones and A.I., all in the service of neoliberalism [faster communication, more consumption, etc.)</a:t>
            </a:r>
            <a:endParaRPr sz="2200"/>
          </a:p>
          <a:p>
            <a:pPr marL="457200" lvl="0" indent="-368300" algn="l" rtl="0">
              <a:spcBef>
                <a:spcPts val="0"/>
              </a:spcBef>
              <a:spcAft>
                <a:spcPts val="0"/>
              </a:spcAft>
              <a:buSzPts val="2200"/>
              <a:buChar char="-"/>
            </a:pPr>
            <a:r>
              <a:rPr lang="en" sz="2200"/>
              <a:t>The proliferation of the conflict of epistemologies (fake news)</a:t>
            </a:r>
            <a:endParaRPr sz="2200"/>
          </a:p>
          <a:p>
            <a:pPr marL="457200" lvl="0" indent="-368300" algn="l" rtl="0">
              <a:spcBef>
                <a:spcPts val="0"/>
              </a:spcBef>
              <a:spcAft>
                <a:spcPts val="0"/>
              </a:spcAft>
              <a:buSzPts val="2200"/>
              <a:buChar char="-"/>
            </a:pPr>
            <a:r>
              <a:rPr lang="en" sz="2200" b="1"/>
              <a:t>How the era of neoliberalism changed the nature of information..</a:t>
            </a:r>
            <a:endParaRPr sz="2200" b="1"/>
          </a:p>
          <a:p>
            <a:pPr marL="914400" lvl="1" indent="-368300" algn="l" rtl="0">
              <a:spcBef>
                <a:spcPts val="0"/>
              </a:spcBef>
              <a:spcAft>
                <a:spcPts val="0"/>
              </a:spcAft>
              <a:buSzPts val="2200"/>
              <a:buChar char="-"/>
            </a:pPr>
            <a:r>
              <a:rPr lang="en" sz="2200" b="1"/>
              <a:t>Production of information for consumer generation (buyers/users)</a:t>
            </a:r>
            <a:endParaRPr sz="2200" b="1"/>
          </a:p>
          <a:p>
            <a:pPr marL="914400" lvl="1" indent="-368300" algn="l" rtl="0">
              <a:spcBef>
                <a:spcPts val="0"/>
              </a:spcBef>
              <a:spcAft>
                <a:spcPts val="0"/>
              </a:spcAft>
              <a:buSzPts val="2200"/>
              <a:buChar char="-"/>
            </a:pPr>
            <a:r>
              <a:rPr lang="en" sz="2200" b="1"/>
              <a:t>Information as stimulant (attention economy)</a:t>
            </a:r>
            <a:endParaRPr sz="2200" b="1"/>
          </a:p>
          <a:p>
            <a:pPr marL="914400" lvl="1" indent="-368300" algn="l" rtl="0">
              <a:spcBef>
                <a:spcPts val="0"/>
              </a:spcBef>
              <a:spcAft>
                <a:spcPts val="0"/>
              </a:spcAft>
              <a:buSzPts val="2200"/>
              <a:buChar char="-"/>
            </a:pPr>
            <a:r>
              <a:rPr lang="en" sz="2200" b="1"/>
              <a:t>De- narrativization (information as scattered dots)</a:t>
            </a:r>
            <a:endParaRPr sz="22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Digitalization, Datafication…</a:t>
            </a:r>
            <a:endParaRPr/>
          </a:p>
        </p:txBody>
      </p:sp>
      <p:sp>
        <p:nvSpPr>
          <p:cNvPr id="147" name="Google Shape;147;p27"/>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Information now circulates in a hyper-real space, without much reference to reality. After all, fake news is a kind of information, and one that is possibly even more effective than facts. </a:t>
            </a:r>
            <a:r>
              <a:rPr lang="en" b="1"/>
              <a:t>What counts is short-term effect</a:t>
            </a:r>
            <a:r>
              <a:rPr lang="en"/>
              <a:t>. Effectiveness replaces truth.</a:t>
            </a:r>
            <a:endParaRPr/>
          </a:p>
          <a:p>
            <a:pPr marL="0" lvl="0" indent="0" algn="l" rtl="0">
              <a:spcBef>
                <a:spcPts val="1600"/>
              </a:spcBef>
              <a:spcAft>
                <a:spcPts val="0"/>
              </a:spcAft>
              <a:buNone/>
            </a:pPr>
            <a:r>
              <a:rPr lang="en"/>
              <a:t>Big data</a:t>
            </a:r>
            <a:endParaRPr/>
          </a:p>
          <a:p>
            <a:pPr marL="457200" lvl="0" indent="-342900" algn="l" rtl="0">
              <a:spcBef>
                <a:spcPts val="1600"/>
              </a:spcBef>
              <a:spcAft>
                <a:spcPts val="0"/>
              </a:spcAft>
              <a:buSzPts val="1800"/>
              <a:buChar char="-"/>
            </a:pPr>
            <a:r>
              <a:rPr lang="en"/>
              <a:t>“Datafication” - converting “human practices into computational artefacts” - promotes neoliberalism, automates inequality, and decreases freedom.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512700" y="319295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Our Students</a:t>
            </a:r>
            <a:endParaRPr/>
          </a:p>
        </p:txBody>
      </p:sp>
      <p:pic>
        <p:nvPicPr>
          <p:cNvPr id="153" name="Google Shape;153;p28" title="students.jpg"/>
          <p:cNvPicPr preferRelativeResize="0"/>
          <p:nvPr/>
        </p:nvPicPr>
        <p:blipFill>
          <a:blip r:embed="rId3">
            <a:alphaModFix/>
          </a:blip>
          <a:stretch>
            <a:fillRect/>
          </a:stretch>
        </p:blipFill>
        <p:spPr>
          <a:xfrm>
            <a:off x="3453025" y="547475"/>
            <a:ext cx="5487953" cy="28615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9"/>
          <p:cNvSpPr txBox="1">
            <a:spLocks noGrp="1"/>
          </p:cNvSpPr>
          <p:nvPr>
            <p:ph type="title"/>
          </p:nvPr>
        </p:nvSpPr>
        <p:spPr>
          <a:xfrm>
            <a:off x="265500" y="1065400"/>
            <a:ext cx="4045200" cy="133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Misinformation</a:t>
            </a:r>
            <a:endParaRPr/>
          </a:p>
        </p:txBody>
      </p:sp>
      <p:sp>
        <p:nvSpPr>
          <p:cNvPr id="159" name="Google Shape;159;p2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Are we misinformed </a:t>
            </a:r>
            <a:endParaRPr/>
          </a:p>
          <a:p>
            <a:pPr marL="0" lvl="0" indent="0" algn="ctr" rtl="0">
              <a:spcBef>
                <a:spcPts val="0"/>
              </a:spcBef>
              <a:spcAft>
                <a:spcPts val="0"/>
              </a:spcAft>
              <a:buNone/>
            </a:pPr>
            <a:r>
              <a:rPr lang="en"/>
              <a:t>about how to fight misinformation?</a:t>
            </a:r>
            <a:endParaRPr/>
          </a:p>
        </p:txBody>
      </p:sp>
      <p:sp>
        <p:nvSpPr>
          <p:cNvPr id="160" name="Google Shape;160;p29"/>
          <p:cNvSpPr txBox="1">
            <a:spLocks noGrp="1"/>
          </p:cNvSpPr>
          <p:nvPr>
            <p:ph type="body" idx="2"/>
          </p:nvPr>
        </p:nvSpPr>
        <p:spPr>
          <a:xfrm>
            <a:off x="4939500" y="724200"/>
            <a:ext cx="40452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AutoNum type="arabicPeriod"/>
            </a:pPr>
            <a:r>
              <a:rPr lang="en"/>
              <a:t>Misinformation often serves to rationalize pre-existing inclinations rather than cause them. (e.g. presidential election.)</a:t>
            </a:r>
            <a:endParaRPr/>
          </a:p>
          <a:p>
            <a:pPr marL="457200" lvl="0" indent="-342900" algn="l" rtl="0">
              <a:spcBef>
                <a:spcPts val="0"/>
              </a:spcBef>
              <a:spcAft>
                <a:spcPts val="0"/>
              </a:spcAft>
              <a:buSzPts val="1800"/>
              <a:buAutoNum type="arabicPeriod"/>
            </a:pPr>
            <a:r>
              <a:rPr lang="en"/>
              <a:t>Misinformation largely preaches to the choir</a:t>
            </a:r>
            <a:endParaRPr/>
          </a:p>
          <a:p>
            <a:pPr marL="457200" lvl="0" indent="-342900" algn="l" rtl="0">
              <a:spcBef>
                <a:spcPts val="0"/>
              </a:spcBef>
              <a:spcAft>
                <a:spcPts val="0"/>
              </a:spcAft>
              <a:buSzPts val="1800"/>
              <a:buAutoNum type="arabicPeriod"/>
            </a:pPr>
            <a:r>
              <a:rPr lang="en"/>
              <a:t>Lack of access to reliable information plays a negligible role (rather, partisanship &amp; identity)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Neoliberal Regime</a:t>
            </a:r>
            <a:endParaRPr b="1"/>
          </a:p>
        </p:txBody>
      </p:sp>
      <p:sp>
        <p:nvSpPr>
          <p:cNvPr id="166" name="Google Shape;166;p30"/>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2000"/>
          </a:p>
          <a:p>
            <a:pPr marL="0" lvl="0" indent="0" algn="l" rtl="0">
              <a:spcBef>
                <a:spcPts val="1600"/>
              </a:spcBef>
              <a:spcAft>
                <a:spcPts val="1600"/>
              </a:spcAft>
              <a:buNone/>
            </a:pPr>
            <a:endParaRPr/>
          </a:p>
        </p:txBody>
      </p:sp>
      <p:sp>
        <p:nvSpPr>
          <p:cNvPr id="167" name="Google Shape;167;p30"/>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sz="2200"/>
              <a:t>Feel uncertain &amp; powerless</a:t>
            </a:r>
            <a:endParaRPr sz="2200"/>
          </a:p>
          <a:p>
            <a:pPr marL="457200" lvl="0" indent="-368300" algn="l" rtl="0">
              <a:spcBef>
                <a:spcPts val="0"/>
              </a:spcBef>
              <a:spcAft>
                <a:spcPts val="0"/>
              </a:spcAft>
              <a:buSzPts val="2200"/>
              <a:buChar char="●"/>
            </a:pPr>
            <a:r>
              <a:rPr lang="en" sz="2200"/>
              <a:t>Marginalized victims</a:t>
            </a:r>
            <a:endParaRPr sz="2200"/>
          </a:p>
          <a:p>
            <a:pPr marL="457200" lvl="0" indent="-368300" algn="l" rtl="0">
              <a:spcBef>
                <a:spcPts val="0"/>
              </a:spcBef>
              <a:spcAft>
                <a:spcPts val="0"/>
              </a:spcAft>
              <a:buSzPts val="2200"/>
              <a:buChar char="●"/>
            </a:pPr>
            <a:r>
              <a:rPr lang="en" sz="2200"/>
              <a:t>A lack of interpersonal trust</a:t>
            </a:r>
            <a:endParaRPr sz="2200"/>
          </a:p>
          <a:p>
            <a:pPr marL="457200" lvl="0" indent="-368300" algn="l" rtl="0">
              <a:spcBef>
                <a:spcPts val="0"/>
              </a:spcBef>
              <a:spcAft>
                <a:spcPts val="0"/>
              </a:spcAft>
              <a:buSzPts val="2200"/>
              <a:buChar char="●"/>
            </a:pPr>
            <a:r>
              <a:rPr lang="en" sz="2200"/>
              <a:t>A sense of alienation</a:t>
            </a:r>
            <a:endParaRPr sz="2200"/>
          </a:p>
          <a:p>
            <a:pPr marL="457200" lvl="0" indent="-368300" algn="l" rtl="0">
              <a:spcBef>
                <a:spcPts val="0"/>
              </a:spcBef>
              <a:spcAft>
                <a:spcPts val="0"/>
              </a:spcAft>
              <a:buSzPts val="2200"/>
              <a:buChar char="●"/>
            </a:pPr>
            <a:r>
              <a:rPr lang="en" sz="2200"/>
              <a:t>Fraying sense of institutional integrity</a:t>
            </a:r>
            <a:endParaRPr sz="2200"/>
          </a:p>
          <a:p>
            <a:pPr marL="457200" lvl="0" indent="-368300" algn="l" rtl="0">
              <a:spcBef>
                <a:spcPts val="0"/>
              </a:spcBef>
              <a:spcAft>
                <a:spcPts val="0"/>
              </a:spcAft>
              <a:buSzPts val="2200"/>
              <a:buChar char="●"/>
            </a:pPr>
            <a:r>
              <a:rPr lang="en" sz="2200"/>
              <a:t>Hyper-competitiveness</a:t>
            </a:r>
            <a:endParaRPr sz="2200"/>
          </a:p>
        </p:txBody>
      </p:sp>
      <p:sp>
        <p:nvSpPr>
          <p:cNvPr id="168" name="Google Shape;168;p30"/>
          <p:cNvSpPr txBox="1"/>
          <p:nvPr/>
        </p:nvSpPr>
        <p:spPr>
          <a:xfrm>
            <a:off x="1474375" y="1464775"/>
            <a:ext cx="7688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1"/>
              </a:solidFill>
              <a:latin typeface="Old Standard TT"/>
              <a:ea typeface="Old Standard TT"/>
              <a:cs typeface="Old Standard TT"/>
              <a:sym typeface="Old Standard TT"/>
            </a:endParaRPr>
          </a:p>
        </p:txBody>
      </p:sp>
      <p:sp>
        <p:nvSpPr>
          <p:cNvPr id="169" name="Google Shape;169;p30"/>
          <p:cNvSpPr txBox="1"/>
          <p:nvPr/>
        </p:nvSpPr>
        <p:spPr>
          <a:xfrm>
            <a:off x="311700" y="1464775"/>
            <a:ext cx="3999900" cy="339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chemeClr val="dk1"/>
                </a:solidFill>
                <a:latin typeface="Old Standard TT"/>
                <a:ea typeface="Old Standard TT"/>
                <a:cs typeface="Old Standard TT"/>
                <a:sym typeface="Old Standard TT"/>
              </a:rPr>
              <a:t>What are the social conditions that make us susceptible to misinformation?</a:t>
            </a:r>
            <a:endParaRPr sz="2500">
              <a:solidFill>
                <a:schemeClr val="dk1"/>
              </a:solidFill>
              <a:latin typeface="Old Standard TT"/>
              <a:ea typeface="Old Standard TT"/>
              <a:cs typeface="Old Standard TT"/>
              <a:sym typeface="Old Standard T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Socially Strategic Expressions</a:t>
            </a:r>
            <a:endParaRPr/>
          </a:p>
        </p:txBody>
      </p:sp>
      <p:sp>
        <p:nvSpPr>
          <p:cNvPr id="175" name="Google Shape;175;p31"/>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We seek, use, share “information” to effectively interact with the world</a:t>
            </a:r>
            <a:endParaRPr sz="2000"/>
          </a:p>
          <a:p>
            <a:pPr marL="0" lvl="0" indent="0" algn="l" rtl="0">
              <a:spcBef>
                <a:spcPts val="1600"/>
              </a:spcBef>
              <a:spcAft>
                <a:spcPts val="0"/>
              </a:spcAft>
              <a:buNone/>
            </a:pPr>
            <a:r>
              <a:rPr lang="en" sz="2000"/>
              <a:t>Accepting in certain “information” often function as a badge: group identity</a:t>
            </a:r>
            <a:endParaRPr sz="2000"/>
          </a:p>
          <a:p>
            <a:pPr marL="0" lvl="0" indent="0" algn="l" rtl="0">
              <a:spcBef>
                <a:spcPts val="1600"/>
              </a:spcBef>
              <a:spcAft>
                <a:spcPts val="0"/>
              </a:spcAft>
              <a:buNone/>
            </a:pPr>
            <a:endParaRPr sz="2000"/>
          </a:p>
          <a:p>
            <a:pPr marL="0" lvl="0" indent="0" algn="l" rtl="0">
              <a:spcBef>
                <a:spcPts val="1600"/>
              </a:spcBef>
              <a:spcAft>
                <a:spcPts val="0"/>
              </a:spcAft>
              <a:buNone/>
            </a:pPr>
            <a:r>
              <a:rPr lang="en" sz="2100"/>
              <a:t>But!  Because we treat misinformation as a problem of human gullibility, the remedies we propose tend to focus on minor issues, while ignoring the </a:t>
            </a:r>
            <a:r>
              <a:rPr lang="en" sz="2100" i="1"/>
              <a:t>larger social forces</a:t>
            </a:r>
            <a:r>
              <a:rPr lang="en" sz="2100"/>
              <a:t> and </a:t>
            </a:r>
            <a:r>
              <a:rPr lang="en" sz="2100" i="1"/>
              <a:t>human tendencies</a:t>
            </a:r>
            <a:r>
              <a:rPr lang="en" sz="2100"/>
              <a:t> that drive the phenomenon. </a:t>
            </a:r>
            <a:endParaRPr sz="2100"/>
          </a:p>
          <a:p>
            <a:pPr marL="0" lvl="0" indent="0" algn="l" rtl="0">
              <a:spcBef>
                <a:spcPts val="1600"/>
              </a:spcBef>
              <a:spcAft>
                <a:spcPts val="1600"/>
              </a:spcAft>
              <a:buNone/>
            </a:pP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Richard M. Cho</a:t>
            </a:r>
            <a:endParaRPr/>
          </a:p>
        </p:txBody>
      </p:sp>
      <p:sp>
        <p:nvSpPr>
          <p:cNvPr id="66" name="Google Shape;66;p14"/>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Research Librarian for Humanities and Literature</a:t>
            </a:r>
            <a:endParaRPr/>
          </a:p>
          <a:p>
            <a:pPr marL="0" lvl="0" indent="0" algn="ctr" rtl="0">
              <a:spcBef>
                <a:spcPts val="0"/>
              </a:spcBef>
              <a:spcAft>
                <a:spcPts val="0"/>
              </a:spcAft>
              <a:buNone/>
            </a:pPr>
            <a:r>
              <a:rPr lang="en"/>
              <a:t>@ UC Irvine</a:t>
            </a:r>
            <a:endParaRPr/>
          </a:p>
        </p:txBody>
      </p:sp>
      <p:sp>
        <p:nvSpPr>
          <p:cNvPr id="67" name="Google Shape;67;p1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900" b="1"/>
              <a:t>Subject Headings:</a:t>
            </a:r>
            <a:endParaRPr sz="1900" b="1"/>
          </a:p>
          <a:p>
            <a:pPr marL="0" lvl="0" indent="0" algn="l" rtl="0">
              <a:spcBef>
                <a:spcPts val="1600"/>
              </a:spcBef>
              <a:spcAft>
                <a:spcPts val="0"/>
              </a:spcAft>
              <a:buNone/>
            </a:pPr>
            <a:r>
              <a:rPr lang="en"/>
              <a:t>Information Literacy</a:t>
            </a:r>
            <a:endParaRPr/>
          </a:p>
          <a:p>
            <a:pPr marL="0" lvl="0" indent="0" algn="l" rtl="0">
              <a:spcBef>
                <a:spcPts val="1600"/>
              </a:spcBef>
              <a:spcAft>
                <a:spcPts val="0"/>
              </a:spcAft>
              <a:buNone/>
            </a:pPr>
            <a:r>
              <a:rPr lang="en"/>
              <a:t>(Mis)information</a:t>
            </a:r>
            <a:endParaRPr/>
          </a:p>
          <a:p>
            <a:pPr marL="0" lvl="0" indent="0" algn="l" rtl="0">
              <a:spcBef>
                <a:spcPts val="1600"/>
              </a:spcBef>
              <a:spcAft>
                <a:spcPts val="0"/>
              </a:spcAft>
              <a:buNone/>
            </a:pPr>
            <a:r>
              <a:rPr lang="en"/>
              <a:t>Neoliberalism</a:t>
            </a:r>
            <a:endParaRPr/>
          </a:p>
          <a:p>
            <a:pPr marL="0" lvl="0" indent="0" algn="l" rtl="0">
              <a:spcBef>
                <a:spcPts val="1600"/>
              </a:spcBef>
              <a:spcAft>
                <a:spcPts val="0"/>
              </a:spcAft>
              <a:buNone/>
            </a:pPr>
            <a:r>
              <a:rPr lang="en"/>
              <a:t>Smart-phone</a:t>
            </a:r>
            <a:endParaRPr/>
          </a:p>
          <a:p>
            <a:pPr marL="0" lvl="0" indent="0" algn="l" rtl="0">
              <a:spcBef>
                <a:spcPts val="1600"/>
              </a:spcBef>
              <a:spcAft>
                <a:spcPts val="0"/>
              </a:spcAft>
              <a:buNone/>
            </a:pPr>
            <a:r>
              <a:rPr lang="en"/>
              <a:t>Info Lit Pedagogy</a:t>
            </a:r>
            <a:endParaRPr/>
          </a:p>
          <a:p>
            <a:pPr marL="0" lvl="0" indent="0" algn="l" rtl="0">
              <a:spcBef>
                <a:spcPts val="1600"/>
              </a:spcBef>
              <a:spcAft>
                <a:spcPts val="0"/>
              </a:spcAft>
              <a:buNone/>
            </a:pPr>
            <a:r>
              <a:rPr lang="en"/>
              <a:t>Democracy</a:t>
            </a:r>
            <a:endParaRPr/>
          </a:p>
          <a:p>
            <a:pPr marL="0" lvl="0" indent="0" algn="l" rtl="0">
              <a:spcBef>
                <a:spcPts val="1600"/>
              </a:spcBef>
              <a:spcAft>
                <a:spcPts val="1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2"/>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Smartphones</a:t>
            </a:r>
            <a:endParaRPr/>
          </a:p>
        </p:txBody>
      </p:sp>
      <p:pic>
        <p:nvPicPr>
          <p:cNvPr id="181" name="Google Shape;181;p32" title="generation.jpg"/>
          <p:cNvPicPr preferRelativeResize="0"/>
          <p:nvPr/>
        </p:nvPicPr>
        <p:blipFill>
          <a:blip r:embed="rId3">
            <a:alphaModFix/>
          </a:blip>
          <a:stretch>
            <a:fillRect/>
          </a:stretch>
        </p:blipFill>
        <p:spPr>
          <a:xfrm>
            <a:off x="6440550" y="1253050"/>
            <a:ext cx="2190750" cy="33337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Information Technology</a:t>
            </a:r>
            <a:endParaRPr/>
          </a:p>
        </p:txBody>
      </p:sp>
      <p:sp>
        <p:nvSpPr>
          <p:cNvPr id="187" name="Google Shape;187;p33"/>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Autofit/>
          </a:bodyPr>
          <a:lstStyle/>
          <a:p>
            <a:pPr marL="457200" lvl="0" indent="-361950" algn="l" rtl="0">
              <a:lnSpc>
                <a:spcPct val="150000"/>
              </a:lnSpc>
              <a:spcBef>
                <a:spcPts val="0"/>
              </a:spcBef>
              <a:spcAft>
                <a:spcPts val="0"/>
              </a:spcAft>
              <a:buSzPts val="2100"/>
              <a:buChar char="●"/>
            </a:pPr>
            <a:r>
              <a:rPr lang="en" sz="2100"/>
              <a:t>?????</a:t>
            </a:r>
            <a:endParaRPr sz="2100"/>
          </a:p>
          <a:p>
            <a:pPr marL="457200" lvl="0" indent="-361950" algn="l" rtl="0">
              <a:lnSpc>
                <a:spcPct val="150000"/>
              </a:lnSpc>
              <a:spcBef>
                <a:spcPts val="0"/>
              </a:spcBef>
              <a:spcAft>
                <a:spcPts val="0"/>
              </a:spcAft>
              <a:buSzPts val="2100"/>
              <a:buChar char="●"/>
            </a:pPr>
            <a:r>
              <a:rPr lang="en" sz="2100"/>
              <a:t>Writing  (5000 years)</a:t>
            </a:r>
            <a:endParaRPr sz="2100"/>
          </a:p>
          <a:p>
            <a:pPr marL="457200" lvl="0" indent="-361950" algn="l" rtl="0">
              <a:lnSpc>
                <a:spcPct val="150000"/>
              </a:lnSpc>
              <a:spcBef>
                <a:spcPts val="0"/>
              </a:spcBef>
              <a:spcAft>
                <a:spcPts val="0"/>
              </a:spcAft>
              <a:buSzPts val="2100"/>
              <a:buChar char="●"/>
            </a:pPr>
            <a:r>
              <a:rPr lang="en" sz="2100"/>
              <a:t>Printing Press (500 years)</a:t>
            </a:r>
            <a:endParaRPr sz="2100"/>
          </a:p>
          <a:p>
            <a:pPr marL="457200" lvl="0" indent="-361950" algn="l" rtl="0">
              <a:lnSpc>
                <a:spcPct val="150000"/>
              </a:lnSpc>
              <a:spcBef>
                <a:spcPts val="0"/>
              </a:spcBef>
              <a:spcAft>
                <a:spcPts val="0"/>
              </a:spcAft>
              <a:buSzPts val="2100"/>
              <a:buChar char="●"/>
            </a:pPr>
            <a:r>
              <a:rPr lang="en" sz="2100"/>
              <a:t>Radio/Television(100 years)</a:t>
            </a:r>
            <a:endParaRPr sz="2100"/>
          </a:p>
          <a:p>
            <a:pPr marL="457200" lvl="0" indent="-361950" algn="l" rtl="0">
              <a:lnSpc>
                <a:spcPct val="150000"/>
              </a:lnSpc>
              <a:spcBef>
                <a:spcPts val="0"/>
              </a:spcBef>
              <a:spcAft>
                <a:spcPts val="0"/>
              </a:spcAft>
              <a:buSzPts val="2100"/>
              <a:buChar char="●"/>
            </a:pPr>
            <a:r>
              <a:rPr lang="en" sz="2100"/>
              <a:t>Comp./Internet (50 years)</a:t>
            </a:r>
            <a:endParaRPr sz="2100"/>
          </a:p>
          <a:p>
            <a:pPr marL="457200" lvl="0" indent="-361950" algn="l" rtl="0">
              <a:lnSpc>
                <a:spcPct val="150000"/>
              </a:lnSpc>
              <a:spcBef>
                <a:spcPts val="0"/>
              </a:spcBef>
              <a:spcAft>
                <a:spcPts val="0"/>
              </a:spcAft>
              <a:buSzPts val="2100"/>
              <a:buChar char="●"/>
            </a:pPr>
            <a:r>
              <a:rPr lang="en" sz="2100"/>
              <a:t>Smartphone (15 years)</a:t>
            </a:r>
            <a:endParaRPr sz="2100"/>
          </a:p>
          <a:p>
            <a:pPr marL="457200" lvl="0" indent="-361950" algn="l" rtl="0">
              <a:lnSpc>
                <a:spcPct val="150000"/>
              </a:lnSpc>
              <a:spcBef>
                <a:spcPts val="0"/>
              </a:spcBef>
              <a:spcAft>
                <a:spcPts val="0"/>
              </a:spcAft>
              <a:buSzPts val="2100"/>
              <a:buChar char="●"/>
            </a:pPr>
            <a:r>
              <a:rPr lang="en" sz="2100"/>
              <a:t>????? (5 years)</a:t>
            </a:r>
            <a:endParaRPr sz="2100"/>
          </a:p>
        </p:txBody>
      </p:sp>
      <p:pic>
        <p:nvPicPr>
          <p:cNvPr id="188" name="Google Shape;188;p33" descr="Overhead shot of hand holding cup of light-colored tea with lemon slices floating in it"/>
          <p:cNvPicPr preferRelativeResize="0"/>
          <p:nvPr/>
        </p:nvPicPr>
        <p:blipFill rotWithShape="1">
          <a:blip r:embed="rId3">
            <a:alphaModFix/>
          </a:blip>
          <a:srcRect l="17813" r="16061" b="4067"/>
          <a:stretch/>
        </p:blipFill>
        <p:spPr>
          <a:xfrm>
            <a:off x="4705150" y="342525"/>
            <a:ext cx="2035799" cy="1955427"/>
          </a:xfrm>
          <a:prstGeom prst="rect">
            <a:avLst/>
          </a:prstGeom>
          <a:noFill/>
          <a:ln>
            <a:noFill/>
          </a:ln>
        </p:spPr>
      </p:pic>
      <p:pic>
        <p:nvPicPr>
          <p:cNvPr id="189" name="Google Shape;189;p33" descr="Modern, round computer speaker"/>
          <p:cNvPicPr preferRelativeResize="0"/>
          <p:nvPr/>
        </p:nvPicPr>
        <p:blipFill rotWithShape="1">
          <a:blip r:embed="rId4">
            <a:alphaModFix/>
          </a:blip>
          <a:srcRect l="6179" t="10754" r="35687" b="15127"/>
          <a:stretch/>
        </p:blipFill>
        <p:spPr>
          <a:xfrm>
            <a:off x="6796425" y="342525"/>
            <a:ext cx="2035799" cy="1946700"/>
          </a:xfrm>
          <a:prstGeom prst="rect">
            <a:avLst/>
          </a:prstGeom>
          <a:noFill/>
          <a:ln>
            <a:noFill/>
          </a:ln>
        </p:spPr>
      </p:pic>
      <p:pic>
        <p:nvPicPr>
          <p:cNvPr id="190" name="Google Shape;190;p33" descr="Empty upside down mason jars resting on picket fence posts"/>
          <p:cNvPicPr preferRelativeResize="0"/>
          <p:nvPr/>
        </p:nvPicPr>
        <p:blipFill rotWithShape="1">
          <a:blip r:embed="rId5">
            <a:alphaModFix/>
          </a:blip>
          <a:srcRect l="9164" t="13038" r="3636" b="9949"/>
          <a:stretch/>
        </p:blipFill>
        <p:spPr>
          <a:xfrm>
            <a:off x="4705200" y="2336175"/>
            <a:ext cx="4127099" cy="2420351"/>
          </a:xfrm>
          <a:prstGeom prst="rect">
            <a:avLst/>
          </a:prstGeom>
          <a:noFill/>
          <a:ln>
            <a:noFill/>
          </a:ln>
        </p:spPr>
      </p:pic>
      <p:pic>
        <p:nvPicPr>
          <p:cNvPr id="191" name="Google Shape;191;p33" descr="Woman Writing in Checkbook Close-Up (Provided by Getty Images)"/>
          <p:cNvPicPr preferRelativeResize="0"/>
          <p:nvPr/>
        </p:nvPicPr>
        <p:blipFill>
          <a:blip r:embed="rId6">
            <a:alphaModFix/>
          </a:blip>
          <a:stretch>
            <a:fillRect/>
          </a:stretch>
        </p:blipFill>
        <p:spPr>
          <a:xfrm>
            <a:off x="4652175" y="342525"/>
            <a:ext cx="2141727" cy="2141727"/>
          </a:xfrm>
          <a:prstGeom prst="rect">
            <a:avLst/>
          </a:prstGeom>
          <a:noFill/>
          <a:ln>
            <a:noFill/>
          </a:ln>
        </p:spPr>
      </p:pic>
      <p:pic>
        <p:nvPicPr>
          <p:cNvPr id="192" name="Google Shape;192;p33" descr="Vintage Television (Provided by Getty Images)"/>
          <p:cNvPicPr preferRelativeResize="0"/>
          <p:nvPr/>
        </p:nvPicPr>
        <p:blipFill>
          <a:blip r:embed="rId7">
            <a:alphaModFix/>
          </a:blip>
          <a:stretch>
            <a:fillRect/>
          </a:stretch>
        </p:blipFill>
        <p:spPr>
          <a:xfrm>
            <a:off x="4621238" y="2289225"/>
            <a:ext cx="4295030" cy="2854276"/>
          </a:xfrm>
          <a:prstGeom prst="rect">
            <a:avLst/>
          </a:prstGeom>
          <a:noFill/>
          <a:ln>
            <a:noFill/>
          </a:ln>
        </p:spPr>
      </p:pic>
      <p:pic>
        <p:nvPicPr>
          <p:cNvPr id="193" name="Google Shape;193;p33" descr="Woman spreading ink inside a printing machine (Provided by Getty Images)"/>
          <p:cNvPicPr preferRelativeResize="0"/>
          <p:nvPr/>
        </p:nvPicPr>
        <p:blipFill>
          <a:blip r:embed="rId8">
            <a:alphaModFix/>
          </a:blip>
          <a:stretch>
            <a:fillRect/>
          </a:stretch>
        </p:blipFill>
        <p:spPr>
          <a:xfrm>
            <a:off x="6339901" y="342525"/>
            <a:ext cx="2948849" cy="19467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Information Technology Timeline</a:t>
            </a:r>
            <a:endParaRPr/>
          </a:p>
        </p:txBody>
      </p:sp>
      <p:sp>
        <p:nvSpPr>
          <p:cNvPr id="199" name="Google Shape;199;p34"/>
          <p:cNvSpPr/>
          <p:nvPr/>
        </p:nvSpPr>
        <p:spPr>
          <a:xfrm rot="-984884">
            <a:off x="7096892" y="2556505"/>
            <a:ext cx="1116820" cy="57901"/>
          </a:xfrm>
          <a:prstGeom prst="roundRect">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4"/>
          <p:cNvSpPr/>
          <p:nvPr/>
        </p:nvSpPr>
        <p:spPr>
          <a:xfrm rot="984884" flipH="1">
            <a:off x="6063278" y="2556505"/>
            <a:ext cx="1116820" cy="57901"/>
          </a:xfrm>
          <a:prstGeom prst="roundRect">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4"/>
          <p:cNvSpPr/>
          <p:nvPr/>
        </p:nvSpPr>
        <p:spPr>
          <a:xfrm rot="-984884">
            <a:off x="5036629" y="2556505"/>
            <a:ext cx="1116820" cy="57901"/>
          </a:xfrm>
          <a:prstGeom prst="roundRect">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4"/>
          <p:cNvSpPr/>
          <p:nvPr/>
        </p:nvSpPr>
        <p:spPr>
          <a:xfrm rot="984884" flipH="1">
            <a:off x="4005984" y="2556505"/>
            <a:ext cx="1116820" cy="57901"/>
          </a:xfrm>
          <a:prstGeom prst="roundRect">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4"/>
          <p:cNvSpPr/>
          <p:nvPr/>
        </p:nvSpPr>
        <p:spPr>
          <a:xfrm rot="-984884">
            <a:off x="2983463" y="2556505"/>
            <a:ext cx="1116820" cy="57901"/>
          </a:xfrm>
          <a:prstGeom prst="roundRect">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4"/>
          <p:cNvSpPr/>
          <p:nvPr/>
        </p:nvSpPr>
        <p:spPr>
          <a:xfrm rot="984884" flipH="1">
            <a:off x="1952807" y="2556505"/>
            <a:ext cx="1116820" cy="57901"/>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4"/>
          <p:cNvSpPr/>
          <p:nvPr/>
        </p:nvSpPr>
        <p:spPr>
          <a:xfrm rot="-984884">
            <a:off x="930286" y="2556505"/>
            <a:ext cx="1116820" cy="57901"/>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206;p34"/>
          <p:cNvGrpSpPr/>
          <p:nvPr/>
        </p:nvGrpSpPr>
        <p:grpSpPr>
          <a:xfrm>
            <a:off x="2177540" y="2617313"/>
            <a:ext cx="1712700" cy="1230715"/>
            <a:chOff x="2114740" y="2543425"/>
            <a:chExt cx="1712700" cy="1230715"/>
          </a:xfrm>
        </p:grpSpPr>
        <p:sp>
          <p:nvSpPr>
            <p:cNvPr id="207" name="Google Shape;207;p34"/>
            <p:cNvSpPr txBox="1"/>
            <p:nvPr/>
          </p:nvSpPr>
          <p:spPr>
            <a:xfrm>
              <a:off x="2622642" y="2737212"/>
              <a:ext cx="696900" cy="27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800" b="1">
                <a:solidFill>
                  <a:srgbClr val="701C7F"/>
                </a:solidFill>
                <a:latin typeface="Roboto"/>
                <a:ea typeface="Roboto"/>
                <a:cs typeface="Roboto"/>
                <a:sym typeface="Roboto"/>
              </a:endParaRPr>
            </a:p>
          </p:txBody>
        </p:sp>
        <p:sp>
          <p:nvSpPr>
            <p:cNvPr id="208" name="Google Shape;208;p34"/>
            <p:cNvSpPr/>
            <p:nvPr/>
          </p:nvSpPr>
          <p:spPr>
            <a:xfrm rot="-1789476">
              <a:off x="2888080" y="2572699"/>
              <a:ext cx="160451" cy="160451"/>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4"/>
            <p:cNvSpPr/>
            <p:nvPr/>
          </p:nvSpPr>
          <p:spPr>
            <a:xfrm>
              <a:off x="2114740" y="3070640"/>
              <a:ext cx="1712700" cy="703500"/>
            </a:xfrm>
            <a:prstGeom prst="roundRect">
              <a:avLst>
                <a:gd name="adj" fmla="val 4485"/>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0" name="Google Shape;210;p34"/>
            <p:cNvSpPr txBox="1"/>
            <p:nvPr/>
          </p:nvSpPr>
          <p:spPr>
            <a:xfrm>
              <a:off x="2158990" y="3107840"/>
              <a:ext cx="1624200" cy="624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rgbClr val="FFFFFF"/>
                  </a:solidFill>
                  <a:latin typeface="Roboto"/>
                  <a:ea typeface="Roboto"/>
                  <a:cs typeface="Roboto"/>
                  <a:sym typeface="Roboto"/>
                </a:rPr>
                <a:t>Writing</a:t>
              </a:r>
              <a:endParaRPr sz="1100">
                <a:solidFill>
                  <a:srgbClr val="FFFFFF"/>
                </a:solidFill>
                <a:latin typeface="Roboto"/>
                <a:ea typeface="Roboto"/>
                <a:cs typeface="Roboto"/>
                <a:sym typeface="Roboto"/>
              </a:endParaRPr>
            </a:p>
            <a:p>
              <a:pPr marL="0" lvl="0" indent="0" algn="ctr" rtl="0">
                <a:lnSpc>
                  <a:spcPct val="115000"/>
                </a:lnSpc>
                <a:spcBef>
                  <a:spcPts val="1600"/>
                </a:spcBef>
                <a:spcAft>
                  <a:spcPts val="1600"/>
                </a:spcAft>
                <a:buNone/>
              </a:pPr>
              <a:r>
                <a:rPr lang="en" sz="1100">
                  <a:solidFill>
                    <a:srgbClr val="FFFFFF"/>
                  </a:solidFill>
                  <a:latin typeface="Roboto"/>
                  <a:ea typeface="Roboto"/>
                  <a:cs typeface="Roboto"/>
                  <a:sym typeface="Roboto"/>
                </a:rPr>
                <a:t>5,000 Years ago</a:t>
              </a:r>
              <a:endParaRPr sz="1100">
                <a:solidFill>
                  <a:srgbClr val="FFFFFF"/>
                </a:solidFill>
                <a:latin typeface="Roboto"/>
                <a:ea typeface="Roboto"/>
                <a:cs typeface="Roboto"/>
                <a:sym typeface="Roboto"/>
              </a:endParaRPr>
            </a:p>
          </p:txBody>
        </p:sp>
        <p:sp>
          <p:nvSpPr>
            <p:cNvPr id="211" name="Google Shape;211;p34"/>
            <p:cNvSpPr/>
            <p:nvPr/>
          </p:nvSpPr>
          <p:spPr>
            <a:xfrm>
              <a:off x="2926090" y="3005991"/>
              <a:ext cx="90000" cy="67500"/>
            </a:xfrm>
            <a:prstGeom prst="triangle">
              <a:avLst>
                <a:gd name="adj" fmla="val 50000"/>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34"/>
          <p:cNvGrpSpPr/>
          <p:nvPr/>
        </p:nvGrpSpPr>
        <p:grpSpPr>
          <a:xfrm>
            <a:off x="4227940" y="2617313"/>
            <a:ext cx="1712700" cy="1230715"/>
            <a:chOff x="4165140" y="2543425"/>
            <a:chExt cx="1712700" cy="1230715"/>
          </a:xfrm>
        </p:grpSpPr>
        <p:sp>
          <p:nvSpPr>
            <p:cNvPr id="213" name="Google Shape;213;p34"/>
            <p:cNvSpPr/>
            <p:nvPr/>
          </p:nvSpPr>
          <p:spPr>
            <a:xfrm rot="-1789476">
              <a:off x="4941257" y="2572699"/>
              <a:ext cx="160451" cy="160451"/>
            </a:xfrm>
            <a:prstGeom prst="ellipse">
              <a:avLst/>
            </a:prstGeom>
            <a:solidFill>
              <a:srgbClr val="FFFFFF"/>
            </a:solid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4"/>
            <p:cNvSpPr txBox="1"/>
            <p:nvPr/>
          </p:nvSpPr>
          <p:spPr>
            <a:xfrm>
              <a:off x="4665129" y="2737212"/>
              <a:ext cx="696900" cy="27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800" b="1">
                <a:solidFill>
                  <a:srgbClr val="5E5E5E"/>
                </a:solidFill>
                <a:latin typeface="Roboto"/>
                <a:ea typeface="Roboto"/>
                <a:cs typeface="Roboto"/>
                <a:sym typeface="Roboto"/>
              </a:endParaRPr>
            </a:p>
          </p:txBody>
        </p:sp>
        <p:sp>
          <p:nvSpPr>
            <p:cNvPr id="215" name="Google Shape;215;p34"/>
            <p:cNvSpPr/>
            <p:nvPr/>
          </p:nvSpPr>
          <p:spPr>
            <a:xfrm>
              <a:off x="4165140" y="3070640"/>
              <a:ext cx="1712700" cy="703500"/>
            </a:xfrm>
            <a:prstGeom prst="roundRect">
              <a:avLst>
                <a:gd name="adj" fmla="val 4485"/>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6" name="Google Shape;216;p34"/>
            <p:cNvSpPr txBox="1"/>
            <p:nvPr/>
          </p:nvSpPr>
          <p:spPr>
            <a:xfrm>
              <a:off x="4209390" y="3107840"/>
              <a:ext cx="1624200" cy="624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rgbClr val="5E5E5E"/>
                  </a:solidFill>
                  <a:latin typeface="Roboto"/>
                  <a:ea typeface="Roboto"/>
                  <a:cs typeface="Roboto"/>
                  <a:sym typeface="Roboto"/>
                </a:rPr>
                <a:t>Radio/Television</a:t>
              </a:r>
              <a:endParaRPr sz="1100">
                <a:solidFill>
                  <a:srgbClr val="5E5E5E"/>
                </a:solidFill>
                <a:latin typeface="Roboto"/>
                <a:ea typeface="Roboto"/>
                <a:cs typeface="Roboto"/>
                <a:sym typeface="Roboto"/>
              </a:endParaRPr>
            </a:p>
            <a:p>
              <a:pPr marL="0" lvl="0" indent="0" algn="ctr" rtl="0">
                <a:lnSpc>
                  <a:spcPct val="115000"/>
                </a:lnSpc>
                <a:spcBef>
                  <a:spcPts val="1600"/>
                </a:spcBef>
                <a:spcAft>
                  <a:spcPts val="0"/>
                </a:spcAft>
                <a:buNone/>
              </a:pPr>
              <a:r>
                <a:rPr lang="en" sz="1100">
                  <a:solidFill>
                    <a:srgbClr val="5E5E5E"/>
                  </a:solidFill>
                  <a:latin typeface="Roboto"/>
                  <a:ea typeface="Roboto"/>
                  <a:cs typeface="Roboto"/>
                  <a:sym typeface="Roboto"/>
                </a:rPr>
                <a:t>100 Years Ago</a:t>
              </a:r>
              <a:endParaRPr sz="1100">
                <a:solidFill>
                  <a:srgbClr val="5E5E5E"/>
                </a:solidFill>
                <a:latin typeface="Roboto"/>
                <a:ea typeface="Roboto"/>
                <a:cs typeface="Roboto"/>
                <a:sym typeface="Roboto"/>
              </a:endParaRPr>
            </a:p>
            <a:p>
              <a:pPr marL="0" lvl="0" indent="0" algn="ctr" rtl="0">
                <a:lnSpc>
                  <a:spcPct val="115000"/>
                </a:lnSpc>
                <a:spcBef>
                  <a:spcPts val="1600"/>
                </a:spcBef>
                <a:spcAft>
                  <a:spcPts val="1600"/>
                </a:spcAft>
                <a:buNone/>
              </a:pPr>
              <a:endParaRPr sz="800">
                <a:solidFill>
                  <a:srgbClr val="5E5E5E"/>
                </a:solidFill>
                <a:latin typeface="Roboto"/>
                <a:ea typeface="Roboto"/>
                <a:cs typeface="Roboto"/>
                <a:sym typeface="Roboto"/>
              </a:endParaRPr>
            </a:p>
          </p:txBody>
        </p:sp>
        <p:sp>
          <p:nvSpPr>
            <p:cNvPr id="217" name="Google Shape;217;p34"/>
            <p:cNvSpPr/>
            <p:nvPr/>
          </p:nvSpPr>
          <p:spPr>
            <a:xfrm>
              <a:off x="4976490" y="3005991"/>
              <a:ext cx="90000" cy="675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34"/>
          <p:cNvGrpSpPr/>
          <p:nvPr/>
        </p:nvGrpSpPr>
        <p:grpSpPr>
          <a:xfrm>
            <a:off x="1118395" y="1225182"/>
            <a:ext cx="1712700" cy="1246754"/>
            <a:chOff x="1072790" y="1221570"/>
            <a:chExt cx="1712700" cy="1246754"/>
          </a:xfrm>
        </p:grpSpPr>
        <p:sp>
          <p:nvSpPr>
            <p:cNvPr id="219" name="Google Shape;219;p34"/>
            <p:cNvSpPr/>
            <p:nvPr/>
          </p:nvSpPr>
          <p:spPr>
            <a:xfrm>
              <a:off x="1072790" y="1221570"/>
              <a:ext cx="1712700" cy="703500"/>
            </a:xfrm>
            <a:prstGeom prst="roundRect">
              <a:avLst>
                <a:gd name="adj" fmla="val 4485"/>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20" name="Google Shape;220;p34"/>
            <p:cNvSpPr txBox="1"/>
            <p:nvPr/>
          </p:nvSpPr>
          <p:spPr>
            <a:xfrm>
              <a:off x="1579860" y="1986924"/>
              <a:ext cx="696900" cy="27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800" b="1">
                <a:solidFill>
                  <a:srgbClr val="701C7F"/>
                </a:solidFill>
                <a:latin typeface="Roboto"/>
                <a:ea typeface="Roboto"/>
                <a:cs typeface="Roboto"/>
                <a:sym typeface="Roboto"/>
              </a:endParaRPr>
            </a:p>
          </p:txBody>
        </p:sp>
        <p:sp>
          <p:nvSpPr>
            <p:cNvPr id="221" name="Google Shape;221;p34"/>
            <p:cNvSpPr/>
            <p:nvPr/>
          </p:nvSpPr>
          <p:spPr>
            <a:xfrm rot="10800000">
              <a:off x="1884115" y="1920663"/>
              <a:ext cx="90000" cy="67500"/>
            </a:xfrm>
            <a:prstGeom prst="triangle">
              <a:avLst>
                <a:gd name="adj" fmla="val 50000"/>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4"/>
            <p:cNvSpPr txBox="1"/>
            <p:nvPr/>
          </p:nvSpPr>
          <p:spPr>
            <a:xfrm>
              <a:off x="1117040" y="1258770"/>
              <a:ext cx="1624200" cy="624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rgbClr val="FFFFFF"/>
                  </a:solidFill>
                  <a:latin typeface="Roboto"/>
                  <a:ea typeface="Roboto"/>
                  <a:cs typeface="Roboto"/>
                  <a:sym typeface="Roboto"/>
                </a:rPr>
                <a:t>??????</a:t>
              </a:r>
              <a:endParaRPr sz="1100">
                <a:solidFill>
                  <a:srgbClr val="FFFFFF"/>
                </a:solidFill>
                <a:latin typeface="Roboto"/>
                <a:ea typeface="Roboto"/>
                <a:cs typeface="Roboto"/>
                <a:sym typeface="Roboto"/>
              </a:endParaRPr>
            </a:p>
            <a:p>
              <a:pPr marL="0" lvl="0" indent="0" algn="ctr" rtl="0">
                <a:lnSpc>
                  <a:spcPct val="115000"/>
                </a:lnSpc>
                <a:spcBef>
                  <a:spcPts val="1600"/>
                </a:spcBef>
                <a:spcAft>
                  <a:spcPts val="1600"/>
                </a:spcAft>
                <a:buNone/>
              </a:pPr>
              <a:r>
                <a:rPr lang="en" sz="1100">
                  <a:solidFill>
                    <a:srgbClr val="FFFFFF"/>
                  </a:solidFill>
                  <a:latin typeface="Roboto"/>
                  <a:ea typeface="Roboto"/>
                  <a:cs typeface="Roboto"/>
                  <a:sym typeface="Roboto"/>
                </a:rPr>
                <a:t>300,000 Years ago</a:t>
              </a:r>
              <a:endParaRPr sz="1100">
                <a:solidFill>
                  <a:srgbClr val="FFFFFF"/>
                </a:solidFill>
                <a:latin typeface="Roboto"/>
                <a:ea typeface="Roboto"/>
                <a:cs typeface="Roboto"/>
                <a:sym typeface="Roboto"/>
              </a:endParaRPr>
            </a:p>
          </p:txBody>
        </p:sp>
        <p:sp>
          <p:nvSpPr>
            <p:cNvPr id="223" name="Google Shape;223;p34"/>
            <p:cNvSpPr/>
            <p:nvPr/>
          </p:nvSpPr>
          <p:spPr>
            <a:xfrm rot="-1789476">
              <a:off x="1846080" y="2278597"/>
              <a:ext cx="160451" cy="160451"/>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34"/>
          <p:cNvGrpSpPr/>
          <p:nvPr/>
        </p:nvGrpSpPr>
        <p:grpSpPr>
          <a:xfrm>
            <a:off x="3185940" y="1295457"/>
            <a:ext cx="1712700" cy="1246754"/>
            <a:chOff x="3123140" y="1221570"/>
            <a:chExt cx="1712700" cy="1246754"/>
          </a:xfrm>
        </p:grpSpPr>
        <p:sp>
          <p:nvSpPr>
            <p:cNvPr id="225" name="Google Shape;225;p34"/>
            <p:cNvSpPr/>
            <p:nvPr/>
          </p:nvSpPr>
          <p:spPr>
            <a:xfrm rot="-1789476">
              <a:off x="3899258" y="2278597"/>
              <a:ext cx="160451" cy="160451"/>
            </a:xfrm>
            <a:prstGeom prst="ellipse">
              <a:avLst/>
            </a:prstGeom>
            <a:solidFill>
              <a:srgbClr val="FFFFFF"/>
            </a:solid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4"/>
            <p:cNvSpPr txBox="1"/>
            <p:nvPr/>
          </p:nvSpPr>
          <p:spPr>
            <a:xfrm>
              <a:off x="3635571" y="1986924"/>
              <a:ext cx="696900" cy="27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800" b="1">
                <a:solidFill>
                  <a:srgbClr val="5E5E5E"/>
                </a:solidFill>
                <a:latin typeface="Roboto"/>
                <a:ea typeface="Roboto"/>
                <a:cs typeface="Roboto"/>
                <a:sym typeface="Roboto"/>
              </a:endParaRPr>
            </a:p>
          </p:txBody>
        </p:sp>
        <p:sp>
          <p:nvSpPr>
            <p:cNvPr id="227" name="Google Shape;227;p34"/>
            <p:cNvSpPr/>
            <p:nvPr/>
          </p:nvSpPr>
          <p:spPr>
            <a:xfrm>
              <a:off x="3123140" y="1221570"/>
              <a:ext cx="1712700" cy="703500"/>
            </a:xfrm>
            <a:prstGeom prst="roundRect">
              <a:avLst>
                <a:gd name="adj" fmla="val 4485"/>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28" name="Google Shape;228;p34"/>
            <p:cNvSpPr/>
            <p:nvPr/>
          </p:nvSpPr>
          <p:spPr>
            <a:xfrm rot="10800000">
              <a:off x="3934465" y="1920663"/>
              <a:ext cx="90000" cy="675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4"/>
            <p:cNvSpPr txBox="1"/>
            <p:nvPr/>
          </p:nvSpPr>
          <p:spPr>
            <a:xfrm>
              <a:off x="3167390" y="1258770"/>
              <a:ext cx="1624200" cy="624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rgbClr val="5E5E5E"/>
                  </a:solidFill>
                  <a:latin typeface="Roboto"/>
                  <a:ea typeface="Roboto"/>
                  <a:cs typeface="Roboto"/>
                  <a:sym typeface="Roboto"/>
                </a:rPr>
                <a:t>Printing Press</a:t>
              </a:r>
              <a:endParaRPr sz="1100">
                <a:solidFill>
                  <a:srgbClr val="5E5E5E"/>
                </a:solidFill>
                <a:latin typeface="Roboto"/>
                <a:ea typeface="Roboto"/>
                <a:cs typeface="Roboto"/>
                <a:sym typeface="Roboto"/>
              </a:endParaRPr>
            </a:p>
            <a:p>
              <a:pPr marL="0" lvl="0" indent="0" algn="l" rtl="0">
                <a:lnSpc>
                  <a:spcPct val="115000"/>
                </a:lnSpc>
                <a:spcBef>
                  <a:spcPts val="1600"/>
                </a:spcBef>
                <a:spcAft>
                  <a:spcPts val="1600"/>
                </a:spcAft>
                <a:buNone/>
              </a:pPr>
              <a:r>
                <a:rPr lang="en" sz="1100">
                  <a:solidFill>
                    <a:srgbClr val="5E5E5E"/>
                  </a:solidFill>
                  <a:latin typeface="Roboto"/>
                  <a:ea typeface="Roboto"/>
                  <a:cs typeface="Roboto"/>
                  <a:sym typeface="Roboto"/>
                </a:rPr>
                <a:t>        500 Years ago</a:t>
              </a:r>
              <a:endParaRPr sz="1100">
                <a:solidFill>
                  <a:srgbClr val="5E5E5E"/>
                </a:solidFill>
                <a:latin typeface="Roboto"/>
                <a:ea typeface="Roboto"/>
                <a:cs typeface="Roboto"/>
                <a:sym typeface="Roboto"/>
              </a:endParaRPr>
            </a:p>
          </p:txBody>
        </p:sp>
      </p:grpSp>
      <p:grpSp>
        <p:nvGrpSpPr>
          <p:cNvPr id="230" name="Google Shape;230;p34"/>
          <p:cNvGrpSpPr/>
          <p:nvPr/>
        </p:nvGrpSpPr>
        <p:grpSpPr>
          <a:xfrm>
            <a:off x="5253495" y="1295457"/>
            <a:ext cx="1712700" cy="1246754"/>
            <a:chOff x="5201245" y="1221570"/>
            <a:chExt cx="1712700" cy="1246754"/>
          </a:xfrm>
        </p:grpSpPr>
        <p:sp>
          <p:nvSpPr>
            <p:cNvPr id="231" name="Google Shape;231;p34"/>
            <p:cNvSpPr/>
            <p:nvPr/>
          </p:nvSpPr>
          <p:spPr>
            <a:xfrm rot="-1789476">
              <a:off x="5977648" y="2278597"/>
              <a:ext cx="160451" cy="160451"/>
            </a:xfrm>
            <a:prstGeom prst="ellipse">
              <a:avLst/>
            </a:prstGeom>
            <a:solidFill>
              <a:srgbClr val="FFFFFF"/>
            </a:solid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4"/>
            <p:cNvSpPr txBox="1"/>
            <p:nvPr/>
          </p:nvSpPr>
          <p:spPr>
            <a:xfrm>
              <a:off x="5721781" y="1986924"/>
              <a:ext cx="696900" cy="27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800" b="1">
                <a:solidFill>
                  <a:srgbClr val="5E5E5E"/>
                </a:solidFill>
                <a:latin typeface="Roboto"/>
                <a:ea typeface="Roboto"/>
                <a:cs typeface="Roboto"/>
                <a:sym typeface="Roboto"/>
              </a:endParaRPr>
            </a:p>
          </p:txBody>
        </p:sp>
        <p:sp>
          <p:nvSpPr>
            <p:cNvPr id="233" name="Google Shape;233;p34"/>
            <p:cNvSpPr/>
            <p:nvPr/>
          </p:nvSpPr>
          <p:spPr>
            <a:xfrm>
              <a:off x="5201245" y="1221570"/>
              <a:ext cx="1712700" cy="703500"/>
            </a:xfrm>
            <a:prstGeom prst="roundRect">
              <a:avLst>
                <a:gd name="adj" fmla="val 4485"/>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4" name="Google Shape;234;p34"/>
            <p:cNvSpPr/>
            <p:nvPr/>
          </p:nvSpPr>
          <p:spPr>
            <a:xfrm rot="10800000">
              <a:off x="6012570" y="1920663"/>
              <a:ext cx="90000" cy="675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4"/>
            <p:cNvSpPr txBox="1"/>
            <p:nvPr/>
          </p:nvSpPr>
          <p:spPr>
            <a:xfrm>
              <a:off x="5245495" y="1258770"/>
              <a:ext cx="1624200" cy="624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rgbClr val="5E5E5E"/>
                  </a:solidFill>
                  <a:latin typeface="Roboto"/>
                  <a:ea typeface="Roboto"/>
                  <a:cs typeface="Roboto"/>
                  <a:sym typeface="Roboto"/>
                </a:rPr>
                <a:t>Internet</a:t>
              </a:r>
              <a:endParaRPr sz="1100">
                <a:solidFill>
                  <a:srgbClr val="5E5E5E"/>
                </a:solidFill>
                <a:latin typeface="Roboto"/>
                <a:ea typeface="Roboto"/>
                <a:cs typeface="Roboto"/>
                <a:sym typeface="Roboto"/>
              </a:endParaRPr>
            </a:p>
            <a:p>
              <a:pPr marL="0" lvl="0" indent="0" algn="ctr" rtl="0">
                <a:lnSpc>
                  <a:spcPct val="115000"/>
                </a:lnSpc>
                <a:spcBef>
                  <a:spcPts val="1600"/>
                </a:spcBef>
                <a:spcAft>
                  <a:spcPts val="1600"/>
                </a:spcAft>
                <a:buNone/>
              </a:pPr>
              <a:r>
                <a:rPr lang="en" sz="1100">
                  <a:solidFill>
                    <a:srgbClr val="5E5E5E"/>
                  </a:solidFill>
                  <a:latin typeface="Roboto"/>
                  <a:ea typeface="Roboto"/>
                  <a:cs typeface="Roboto"/>
                  <a:sym typeface="Roboto"/>
                </a:rPr>
                <a:t>50 Years ago</a:t>
              </a:r>
              <a:endParaRPr sz="1100">
                <a:solidFill>
                  <a:srgbClr val="5E5E5E"/>
                </a:solidFill>
                <a:latin typeface="Roboto"/>
                <a:ea typeface="Roboto"/>
                <a:cs typeface="Roboto"/>
                <a:sym typeface="Roboto"/>
              </a:endParaRPr>
            </a:p>
          </p:txBody>
        </p:sp>
      </p:grpSp>
      <p:grpSp>
        <p:nvGrpSpPr>
          <p:cNvPr id="236" name="Google Shape;236;p34"/>
          <p:cNvGrpSpPr/>
          <p:nvPr/>
        </p:nvGrpSpPr>
        <p:grpSpPr>
          <a:xfrm>
            <a:off x="6278353" y="2617313"/>
            <a:ext cx="1712700" cy="1230715"/>
            <a:chOff x="6282830" y="2543425"/>
            <a:chExt cx="1712700" cy="1230715"/>
          </a:xfrm>
        </p:grpSpPr>
        <p:sp>
          <p:nvSpPr>
            <p:cNvPr id="237" name="Google Shape;237;p34"/>
            <p:cNvSpPr/>
            <p:nvPr/>
          </p:nvSpPr>
          <p:spPr>
            <a:xfrm rot="-1789476">
              <a:off x="7058947" y="2572699"/>
              <a:ext cx="160451" cy="160451"/>
            </a:xfrm>
            <a:prstGeom prst="ellipse">
              <a:avLst/>
            </a:prstGeom>
            <a:solidFill>
              <a:srgbClr val="FFFFFF"/>
            </a:solid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4"/>
            <p:cNvSpPr txBox="1"/>
            <p:nvPr/>
          </p:nvSpPr>
          <p:spPr>
            <a:xfrm>
              <a:off x="6782819" y="2737212"/>
              <a:ext cx="696900" cy="2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5E5E5E"/>
                  </a:solidFill>
                  <a:latin typeface="Roboto"/>
                  <a:ea typeface="Roboto"/>
                  <a:cs typeface="Roboto"/>
                  <a:sym typeface="Roboto"/>
                </a:rPr>
                <a:t>20XX</a:t>
              </a:r>
              <a:endParaRPr sz="800" b="1">
                <a:solidFill>
                  <a:srgbClr val="5E5E5E"/>
                </a:solidFill>
                <a:latin typeface="Roboto"/>
                <a:ea typeface="Roboto"/>
                <a:cs typeface="Roboto"/>
                <a:sym typeface="Roboto"/>
              </a:endParaRPr>
            </a:p>
          </p:txBody>
        </p:sp>
        <p:sp>
          <p:nvSpPr>
            <p:cNvPr id="239" name="Google Shape;239;p34"/>
            <p:cNvSpPr/>
            <p:nvPr/>
          </p:nvSpPr>
          <p:spPr>
            <a:xfrm>
              <a:off x="6282830" y="3070640"/>
              <a:ext cx="1712700" cy="703500"/>
            </a:xfrm>
            <a:prstGeom prst="roundRect">
              <a:avLst>
                <a:gd name="adj" fmla="val 4485"/>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40" name="Google Shape;240;p34"/>
            <p:cNvSpPr txBox="1"/>
            <p:nvPr/>
          </p:nvSpPr>
          <p:spPr>
            <a:xfrm>
              <a:off x="6327080" y="3107840"/>
              <a:ext cx="1624200" cy="624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rgbClr val="5E5E5E"/>
                  </a:solidFill>
                  <a:latin typeface="Roboto"/>
                  <a:ea typeface="Roboto"/>
                  <a:cs typeface="Roboto"/>
                  <a:sym typeface="Roboto"/>
                </a:rPr>
                <a:t>Smartphone</a:t>
              </a:r>
              <a:endParaRPr sz="1100">
                <a:solidFill>
                  <a:srgbClr val="5E5E5E"/>
                </a:solidFill>
                <a:latin typeface="Roboto"/>
                <a:ea typeface="Roboto"/>
                <a:cs typeface="Roboto"/>
                <a:sym typeface="Roboto"/>
              </a:endParaRPr>
            </a:p>
            <a:p>
              <a:pPr marL="0" lvl="0" indent="0" algn="ctr" rtl="0">
                <a:lnSpc>
                  <a:spcPct val="115000"/>
                </a:lnSpc>
                <a:spcBef>
                  <a:spcPts val="1600"/>
                </a:spcBef>
                <a:spcAft>
                  <a:spcPts val="1600"/>
                </a:spcAft>
                <a:buNone/>
              </a:pPr>
              <a:r>
                <a:rPr lang="en" sz="1100">
                  <a:solidFill>
                    <a:srgbClr val="5E5E5E"/>
                  </a:solidFill>
                  <a:latin typeface="Roboto"/>
                  <a:ea typeface="Roboto"/>
                  <a:cs typeface="Roboto"/>
                  <a:sym typeface="Roboto"/>
                </a:rPr>
                <a:t>15 Years ago</a:t>
              </a:r>
              <a:endParaRPr sz="1100">
                <a:solidFill>
                  <a:srgbClr val="5E5E5E"/>
                </a:solidFill>
                <a:latin typeface="Roboto"/>
                <a:ea typeface="Roboto"/>
                <a:cs typeface="Roboto"/>
                <a:sym typeface="Roboto"/>
              </a:endParaRPr>
            </a:p>
          </p:txBody>
        </p:sp>
        <p:sp>
          <p:nvSpPr>
            <p:cNvPr id="241" name="Google Shape;241;p34"/>
            <p:cNvSpPr/>
            <p:nvPr/>
          </p:nvSpPr>
          <p:spPr>
            <a:xfrm>
              <a:off x="7094180" y="3005991"/>
              <a:ext cx="90000" cy="675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 name="Google Shape;242;p34"/>
          <p:cNvSpPr txBox="1"/>
          <p:nvPr/>
        </p:nvSpPr>
        <p:spPr>
          <a:xfrm>
            <a:off x="7669625" y="1738500"/>
            <a:ext cx="1224600" cy="50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Old Standard TT"/>
                <a:ea typeface="Old Standard TT"/>
                <a:cs typeface="Old Standard TT"/>
                <a:sym typeface="Old Standard TT"/>
              </a:rPr>
              <a:t>And A.I.</a:t>
            </a:r>
            <a:endParaRPr sz="1800">
              <a:solidFill>
                <a:schemeClr val="dk1"/>
              </a:solidFill>
              <a:latin typeface="Old Standard TT"/>
              <a:ea typeface="Old Standard TT"/>
              <a:cs typeface="Old Standard TT"/>
              <a:sym typeface="Old Standard T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Smartphones</a:t>
            </a:r>
            <a:endParaRPr/>
          </a:p>
        </p:txBody>
      </p:sp>
      <p:sp>
        <p:nvSpPr>
          <p:cNvPr id="248" name="Google Shape;248;p35"/>
          <p:cNvSpPr txBox="1">
            <a:spLocks noGrp="1"/>
          </p:cNvSpPr>
          <p:nvPr>
            <p:ph type="body" idx="1"/>
          </p:nvPr>
        </p:nvSpPr>
        <p:spPr>
          <a:xfrm>
            <a:off x="311700" y="1171600"/>
            <a:ext cx="6061200" cy="35205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Char char="-"/>
            </a:pPr>
            <a:r>
              <a:rPr lang="en" sz="2100"/>
              <a:t>Why are students on university campuses (walking across the quad, eating in cafeteria, etc.) on their phone all the time?</a:t>
            </a:r>
            <a:endParaRPr sz="2100"/>
          </a:p>
          <a:p>
            <a:pPr marL="457200" lvl="0" indent="-361950" algn="l" rtl="0">
              <a:spcBef>
                <a:spcPts val="0"/>
              </a:spcBef>
              <a:spcAft>
                <a:spcPts val="0"/>
              </a:spcAft>
              <a:buSzPts val="2100"/>
              <a:buChar char="-"/>
            </a:pPr>
            <a:r>
              <a:rPr lang="en" sz="2100"/>
              <a:t>A smartphone allows for the accelerated exchange of information</a:t>
            </a:r>
            <a:endParaRPr sz="2100"/>
          </a:p>
          <a:p>
            <a:pPr marL="457200" lvl="0" indent="-361950" algn="l" rtl="0">
              <a:spcBef>
                <a:spcPts val="0"/>
              </a:spcBef>
              <a:spcAft>
                <a:spcPts val="0"/>
              </a:spcAft>
              <a:buSzPts val="2100"/>
              <a:buChar char="-"/>
            </a:pPr>
            <a:r>
              <a:rPr lang="en" sz="2100"/>
              <a:t>… the production and consumption of information as stimuli</a:t>
            </a:r>
            <a:endParaRPr sz="2100"/>
          </a:p>
          <a:p>
            <a:pPr marL="457200" lvl="0" indent="-361950" algn="l" rtl="0">
              <a:spcBef>
                <a:spcPts val="0"/>
              </a:spcBef>
              <a:spcAft>
                <a:spcPts val="0"/>
              </a:spcAft>
              <a:buSzPts val="2100"/>
              <a:buChar char="-"/>
            </a:pPr>
            <a:r>
              <a:rPr lang="en" sz="2100"/>
              <a:t>The essence of information: surprise and stimulus it provides</a:t>
            </a:r>
            <a:endParaRPr sz="2100"/>
          </a:p>
        </p:txBody>
      </p:sp>
      <p:pic>
        <p:nvPicPr>
          <p:cNvPr id="249" name="Google Shape;249;p35" title="irresitible.png"/>
          <p:cNvPicPr preferRelativeResize="0"/>
          <p:nvPr/>
        </p:nvPicPr>
        <p:blipFill>
          <a:blip r:embed="rId3">
            <a:alphaModFix/>
          </a:blip>
          <a:stretch>
            <a:fillRect/>
          </a:stretch>
        </p:blipFill>
        <p:spPr>
          <a:xfrm>
            <a:off x="6470100" y="534263"/>
            <a:ext cx="2362200" cy="37052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6"/>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The Limits</a:t>
            </a:r>
            <a:endParaRPr/>
          </a:p>
        </p:txBody>
      </p:sp>
      <p:sp>
        <p:nvSpPr>
          <p:cNvPr id="255" name="Google Shape;255;p36"/>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(or faults) with Lateral Reading Methods in Information Literacy Instruction</a:t>
            </a:r>
            <a:endParaRPr/>
          </a:p>
        </p:txBody>
      </p:sp>
      <p:sp>
        <p:nvSpPr>
          <p:cNvPr id="256" name="Google Shape;256;p3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AutoNum type="arabicPeriod"/>
            </a:pPr>
            <a:r>
              <a:rPr lang="en"/>
              <a:t>This assumption: More information the better. (derived from big data proponents)</a:t>
            </a:r>
            <a:endParaRPr/>
          </a:p>
          <a:p>
            <a:pPr marL="914400" lvl="1" indent="-317500" algn="l" rtl="0">
              <a:spcBef>
                <a:spcPts val="0"/>
              </a:spcBef>
              <a:spcAft>
                <a:spcPts val="0"/>
              </a:spcAft>
              <a:buSzPts val="1400"/>
              <a:buAutoNum type="alphaLcPeriod"/>
            </a:pPr>
            <a:r>
              <a:rPr lang="en"/>
              <a:t>What we need to nurture is “lingering,” not “flickering between.”</a:t>
            </a:r>
            <a:endParaRPr/>
          </a:p>
          <a:p>
            <a:pPr marL="457200" lvl="0" indent="-342900" algn="l" rtl="0">
              <a:spcBef>
                <a:spcPts val="0"/>
              </a:spcBef>
              <a:spcAft>
                <a:spcPts val="0"/>
              </a:spcAft>
              <a:buSzPts val="1800"/>
              <a:buAutoNum type="arabicPeriod"/>
            </a:pPr>
            <a:r>
              <a:rPr lang="en"/>
              <a:t>Stanford University Project; it is a practice for journalists, for fact-checking. Information literacy is not fact-checking.</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7"/>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Info. Lit. Pedagogy..</a:t>
            </a:r>
            <a:endParaRPr/>
          </a:p>
        </p:txBody>
      </p:sp>
      <p:pic>
        <p:nvPicPr>
          <p:cNvPr id="262" name="Google Shape;262;p37" title="schoolmaster.jpg"/>
          <p:cNvPicPr preferRelativeResize="0"/>
          <p:nvPr/>
        </p:nvPicPr>
        <p:blipFill>
          <a:blip r:embed="rId3">
            <a:alphaModFix/>
          </a:blip>
          <a:stretch>
            <a:fillRect/>
          </a:stretch>
        </p:blipFill>
        <p:spPr>
          <a:xfrm>
            <a:off x="7119624" y="189700"/>
            <a:ext cx="1584374" cy="24852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38" descr="Looking through a cardboard paper-towel roll towards light at the end of it"/>
          <p:cNvPicPr preferRelativeResize="0"/>
          <p:nvPr/>
        </p:nvPicPr>
        <p:blipFill rotWithShape="1">
          <a:blip r:embed="rId3">
            <a:alphaModFix/>
          </a:blip>
          <a:srcRect l="22872" t="1578" r="19354" b="984"/>
          <a:stretch/>
        </p:blipFill>
        <p:spPr>
          <a:xfrm>
            <a:off x="0" y="0"/>
            <a:ext cx="4576348" cy="5143501"/>
          </a:xfrm>
          <a:prstGeom prst="rect">
            <a:avLst/>
          </a:prstGeom>
          <a:noFill/>
          <a:ln>
            <a:noFill/>
          </a:ln>
        </p:spPr>
      </p:pic>
      <p:pic>
        <p:nvPicPr>
          <p:cNvPr id="268" name="Google Shape;268;p38" descr="Overhead shot of various masculine accessories including large headphones, a bow-tie, and a wrist watch"/>
          <p:cNvPicPr preferRelativeResize="0"/>
          <p:nvPr/>
        </p:nvPicPr>
        <p:blipFill rotWithShape="1">
          <a:blip r:embed="rId4">
            <a:alphaModFix/>
          </a:blip>
          <a:srcRect l="37422" t="840" r="8654" b="6840"/>
          <a:stretch/>
        </p:blipFill>
        <p:spPr>
          <a:xfrm>
            <a:off x="4576350" y="0"/>
            <a:ext cx="4567649" cy="5143200"/>
          </a:xfrm>
          <a:prstGeom prst="rect">
            <a:avLst/>
          </a:prstGeom>
          <a:noFill/>
          <a:ln>
            <a:noFill/>
          </a:ln>
        </p:spPr>
      </p:pic>
      <p:sp>
        <p:nvSpPr>
          <p:cNvPr id="269" name="Google Shape;269;p38"/>
          <p:cNvSpPr txBox="1">
            <a:spLocks noGrp="1"/>
          </p:cNvSpPr>
          <p:nvPr>
            <p:ph type="body" idx="1"/>
          </p:nvPr>
        </p:nvSpPr>
        <p:spPr>
          <a:xfrm>
            <a:off x="311700" y="3755575"/>
            <a:ext cx="3500700" cy="1080000"/>
          </a:xfrm>
          <a:prstGeom prst="rect">
            <a:avLst/>
          </a:prstGeom>
          <a:solidFill>
            <a:schemeClr val="lt1"/>
          </a:solidFill>
        </p:spPr>
        <p:txBody>
          <a:bodyPr spcFirstLastPara="1" wrap="square" lIns="91425" tIns="91425" rIns="91425" bIns="91425" anchor="ctr" anchorCtr="0">
            <a:noAutofit/>
          </a:bodyPr>
          <a:lstStyle/>
          <a:p>
            <a:pPr marL="0" lvl="0" indent="0" algn="l" rtl="0">
              <a:spcBef>
                <a:spcPts val="0"/>
              </a:spcBef>
              <a:spcAft>
                <a:spcPts val="0"/>
              </a:spcAft>
              <a:buNone/>
            </a:pPr>
            <a:r>
              <a:rPr lang="en"/>
              <a:t>The experiments</a:t>
            </a:r>
            <a:endParaRPr/>
          </a:p>
          <a:p>
            <a:pPr marL="457200" lvl="0" indent="-342900" algn="l" rtl="0">
              <a:spcBef>
                <a:spcPts val="0"/>
              </a:spcBef>
              <a:spcAft>
                <a:spcPts val="0"/>
              </a:spcAft>
              <a:buSzPts val="1800"/>
              <a:buChar char="-"/>
            </a:pPr>
            <a:r>
              <a:rPr lang="en"/>
              <a:t>Three possible activities</a:t>
            </a:r>
            <a:endParaRPr/>
          </a:p>
        </p:txBody>
      </p:sp>
      <p:pic>
        <p:nvPicPr>
          <p:cNvPr id="270" name="Google Shape;270;p38" descr="School Education Concept. Teacher With Textbook Stand At Blackboard Teach Lesson. Young Woman Tutor Wear Formal Dress (Provided by Getty Images)"/>
          <p:cNvPicPr preferRelativeResize="0"/>
          <p:nvPr/>
        </p:nvPicPr>
        <p:blipFill>
          <a:blip r:embed="rId5">
            <a:alphaModFix/>
          </a:blip>
          <a:stretch>
            <a:fillRect/>
          </a:stretch>
        </p:blipFill>
        <p:spPr>
          <a:xfrm>
            <a:off x="4000800" y="150"/>
            <a:ext cx="5143199" cy="51431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9"/>
          <p:cNvSpPr txBox="1">
            <a:spLocks noGrp="1"/>
          </p:cNvSpPr>
          <p:nvPr>
            <p:ph type="title"/>
          </p:nvPr>
        </p:nvSpPr>
        <p:spPr>
          <a:xfrm>
            <a:off x="490250" y="526350"/>
            <a:ext cx="6415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700"/>
              <a:t>After the library session, the students will be able to characterize “information” in the context of our hyper-digitalized 21st century in order to </a:t>
            </a:r>
            <a:r>
              <a:rPr lang="en" sz="3700" b="1"/>
              <a:t>mindfully interact</a:t>
            </a:r>
            <a:r>
              <a:rPr lang="en" sz="3700"/>
              <a:t> with information.</a:t>
            </a:r>
            <a:endParaRPr sz="3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0"/>
          <p:cNvSpPr txBox="1">
            <a:spLocks noGrp="1"/>
          </p:cNvSpPr>
          <p:nvPr>
            <p:ph type="title"/>
          </p:nvPr>
        </p:nvSpPr>
        <p:spPr>
          <a:xfrm>
            <a:off x="490250" y="526350"/>
            <a:ext cx="59604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Information Literacy: To erase “contingency” aspect of information when we use it…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1"/>
          <p:cNvSpPr txBox="1">
            <a:spLocks noGrp="1"/>
          </p:cNvSpPr>
          <p:nvPr>
            <p:ph type="body" idx="2"/>
          </p:nvPr>
        </p:nvSpPr>
        <p:spPr>
          <a:xfrm>
            <a:off x="4881875" y="72420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The sole purpose: to nurture awareness of how Information is used in the 21st century, and to mindfully interact with information</a:t>
            </a:r>
            <a:endParaRPr/>
          </a:p>
          <a:p>
            <a:pPr marL="1371600" lvl="2" indent="-317500" algn="l" rtl="0">
              <a:spcBef>
                <a:spcPts val="0"/>
              </a:spcBef>
              <a:spcAft>
                <a:spcPts val="0"/>
              </a:spcAft>
              <a:buSzPts val="1400"/>
              <a:buChar char="■"/>
            </a:pPr>
            <a:r>
              <a:rPr lang="en"/>
              <a:t>Academic database</a:t>
            </a:r>
            <a:endParaRPr/>
          </a:p>
          <a:p>
            <a:pPr marL="1371600" lvl="2" indent="-317500" algn="l" rtl="0">
              <a:spcBef>
                <a:spcPts val="0"/>
              </a:spcBef>
              <a:spcAft>
                <a:spcPts val="0"/>
              </a:spcAft>
              <a:buSzPts val="1400"/>
              <a:buChar char="■"/>
            </a:pPr>
            <a:r>
              <a:rPr lang="en"/>
              <a:t>Smartphone</a:t>
            </a:r>
            <a:endParaRPr/>
          </a:p>
          <a:p>
            <a:pPr marL="1371600" lvl="2" indent="-317500" algn="l" rtl="0">
              <a:spcBef>
                <a:spcPts val="0"/>
              </a:spcBef>
              <a:spcAft>
                <a:spcPts val="0"/>
              </a:spcAft>
              <a:buSzPts val="1400"/>
              <a:buChar char="■"/>
            </a:pPr>
            <a:r>
              <a:rPr lang="en"/>
              <a:t>Internet</a:t>
            </a:r>
            <a:endParaRPr/>
          </a:p>
          <a:p>
            <a:pPr marL="1371600" lvl="2" indent="-317500" algn="l" rtl="0">
              <a:spcBef>
                <a:spcPts val="0"/>
              </a:spcBef>
              <a:spcAft>
                <a:spcPts val="0"/>
              </a:spcAft>
              <a:buSzPts val="1400"/>
              <a:buChar char="■"/>
            </a:pPr>
            <a:r>
              <a:rPr lang="en"/>
              <a:t>Human interaction/experience</a:t>
            </a:r>
            <a:endParaRPr/>
          </a:p>
        </p:txBody>
      </p:sp>
      <p:sp>
        <p:nvSpPr>
          <p:cNvPr id="286" name="Google Shape;286;p41"/>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Activity #1</a:t>
            </a:r>
            <a:endParaRPr/>
          </a:p>
        </p:txBody>
      </p:sp>
      <p:sp>
        <p:nvSpPr>
          <p:cNvPr id="287" name="Google Shape;287;p41"/>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Defining “Information” together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265500" y="1905150"/>
            <a:ext cx="4045200" cy="133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700"/>
              <a:t>Disclaimer </a:t>
            </a:r>
            <a:endParaRPr sz="3700"/>
          </a:p>
          <a:p>
            <a:pPr marL="0" lvl="0" indent="0" algn="ctr" rtl="0">
              <a:spcBef>
                <a:spcPts val="0"/>
              </a:spcBef>
              <a:spcAft>
                <a:spcPts val="0"/>
              </a:spcAft>
              <a:buNone/>
            </a:pPr>
            <a:endParaRPr sz="3700"/>
          </a:p>
        </p:txBody>
      </p:sp>
      <p:sp>
        <p:nvSpPr>
          <p:cNvPr id="73" name="Google Shape;73;p15"/>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74" name="Google Shape;74;p1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Experimental - research mainly outside of library science literature</a:t>
            </a:r>
            <a:endParaRPr/>
          </a:p>
          <a:p>
            <a:pPr marL="457200" lvl="0" indent="-342900" algn="l" rtl="0">
              <a:spcBef>
                <a:spcPts val="1600"/>
              </a:spcBef>
              <a:spcAft>
                <a:spcPts val="0"/>
              </a:spcAft>
              <a:buSzPts val="1800"/>
              <a:buChar char="●"/>
            </a:pPr>
            <a:r>
              <a:rPr lang="en"/>
              <a:t>Acknowledgement of our info lit session limitation</a:t>
            </a:r>
            <a:endParaRPr/>
          </a:p>
          <a:p>
            <a:pPr marL="914400" lvl="1" indent="-317500" algn="l" rtl="0">
              <a:spcBef>
                <a:spcPts val="1600"/>
              </a:spcBef>
              <a:spcAft>
                <a:spcPts val="0"/>
              </a:spcAft>
              <a:buSzPts val="1400"/>
              <a:buChar char="○"/>
            </a:pPr>
            <a:r>
              <a:rPr lang="en"/>
              <a:t>One-time, Usually 50 minutes</a:t>
            </a:r>
            <a:endParaRPr/>
          </a:p>
          <a:p>
            <a:pPr marL="914400" lvl="1" indent="-317500" algn="l" rtl="0">
              <a:spcBef>
                <a:spcPts val="1600"/>
              </a:spcBef>
              <a:spcAft>
                <a:spcPts val="1600"/>
              </a:spcAft>
              <a:buSzPts val="1400"/>
              <a:buChar char="○"/>
            </a:pPr>
            <a:r>
              <a:rPr lang="en"/>
              <a:t>Instructor expectations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Discussing “information” with Students</a:t>
            </a:r>
            <a:endParaRPr/>
          </a:p>
        </p:txBody>
      </p:sp>
      <p:sp>
        <p:nvSpPr>
          <p:cNvPr id="293" name="Google Shape;293;p42"/>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Share two definitions mentioned in this presentation</a:t>
            </a:r>
            <a:endParaRPr/>
          </a:p>
          <a:p>
            <a:pPr marL="914400" lvl="1" indent="-317500" algn="l" rtl="0">
              <a:spcBef>
                <a:spcPts val="0"/>
              </a:spcBef>
              <a:spcAft>
                <a:spcPts val="0"/>
              </a:spcAft>
              <a:buSzPts val="1400"/>
              <a:buChar char="○"/>
            </a:pPr>
            <a:r>
              <a:rPr lang="en"/>
              <a:t>Information as something that connects to form a new reality (or new knowledge)</a:t>
            </a:r>
            <a:endParaRPr/>
          </a:p>
          <a:p>
            <a:pPr marL="914400" lvl="1" indent="-317500" algn="l" rtl="0">
              <a:spcBef>
                <a:spcPts val="0"/>
              </a:spcBef>
              <a:spcAft>
                <a:spcPts val="0"/>
              </a:spcAft>
              <a:buSzPts val="1400"/>
              <a:buChar char="○"/>
            </a:pPr>
            <a:r>
              <a:rPr lang="en"/>
              <a:t>Information as a stimulant (consumer society/corporate culture imperative)</a:t>
            </a:r>
            <a:endParaRPr/>
          </a:p>
          <a:p>
            <a:pPr marL="457200" lvl="0" indent="-342900" algn="l" rtl="0">
              <a:spcBef>
                <a:spcPts val="0"/>
              </a:spcBef>
              <a:spcAft>
                <a:spcPts val="0"/>
              </a:spcAft>
              <a:buSzPts val="1800"/>
              <a:buChar char="●"/>
            </a:pPr>
            <a:r>
              <a:rPr lang="en"/>
              <a:t>Ask them to reflect on their own experiences with information. From which medium do they receive most of their information? (smartphone, computer, book, human-interaction). Does the medium matter?</a:t>
            </a:r>
            <a:endParaRPr/>
          </a:p>
          <a:p>
            <a:pPr marL="457200" lvl="0" indent="-342900" algn="l" rtl="0">
              <a:spcBef>
                <a:spcPts val="0"/>
              </a:spcBef>
              <a:spcAft>
                <a:spcPts val="0"/>
              </a:spcAft>
              <a:buSzPts val="1800"/>
              <a:buChar char="●"/>
            </a:pPr>
            <a:r>
              <a:rPr lang="en"/>
              <a:t>Emphasize their own stake in this issue. What might be the consequences of a constant neural connection?</a:t>
            </a:r>
            <a:endParaRPr/>
          </a:p>
          <a:p>
            <a:pPr marL="457200" lvl="0" indent="-342900" algn="l" rtl="0">
              <a:spcBef>
                <a:spcPts val="0"/>
              </a:spcBef>
              <a:spcAft>
                <a:spcPts val="0"/>
              </a:spcAft>
              <a:buSzPts val="1800"/>
              <a:buChar char="●"/>
            </a:pPr>
            <a:r>
              <a:rPr lang="en"/>
              <a:t>Make segway into reliable sources for their paper. How might these information  differ from ones they receive from their smartphone apps? </a:t>
            </a:r>
            <a:endParaRPr/>
          </a:p>
          <a:p>
            <a:pPr marL="914400" lvl="1" indent="-317500" algn="l" rtl="0">
              <a:spcBef>
                <a:spcPts val="0"/>
              </a:spcBef>
              <a:spcAft>
                <a:spcPts val="0"/>
              </a:spcAft>
              <a:buSzPts val="1400"/>
              <a:buChar char="○"/>
            </a:pPr>
            <a:r>
              <a:rPr lang="en"/>
              <a:t>In addition, intentional search vs. algorithmic pull can be discussed.</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3"/>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Activity #2</a:t>
            </a:r>
            <a:endParaRPr/>
          </a:p>
        </p:txBody>
      </p:sp>
      <p:sp>
        <p:nvSpPr>
          <p:cNvPr id="299" name="Google Shape;299;p43"/>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Creating a Narrative (not just gathering set of information as scattered dots)</a:t>
            </a:r>
            <a:endParaRPr/>
          </a:p>
        </p:txBody>
      </p:sp>
      <p:sp>
        <p:nvSpPr>
          <p:cNvPr id="300" name="Google Shape;300;p4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Narrative Worksheet </a:t>
            </a:r>
            <a:endParaRPr/>
          </a:p>
          <a:p>
            <a:pPr marL="457200" lvl="0" indent="-342900" algn="l" rtl="0">
              <a:spcBef>
                <a:spcPts val="0"/>
              </a:spcBef>
              <a:spcAft>
                <a:spcPts val="0"/>
              </a:spcAft>
              <a:buSzPts val="1800"/>
              <a:buChar char="●"/>
            </a:pPr>
            <a:r>
              <a:rPr lang="en"/>
              <a:t>How information and narrative are different</a:t>
            </a:r>
            <a:endParaRPr/>
          </a:p>
          <a:p>
            <a:pPr marL="457200" lvl="0" indent="-342900" algn="l" rtl="0">
              <a:spcBef>
                <a:spcPts val="0"/>
              </a:spcBef>
              <a:spcAft>
                <a:spcPts val="0"/>
              </a:spcAft>
              <a:buSzPts val="1800"/>
              <a:buChar char="●"/>
            </a:pPr>
            <a:r>
              <a:rPr lang="en"/>
              <a:t>https://docs.google.com/document/d/1Xidt6KnJ4vIGkb5XqC4d-FFNINpPPr3hPV_ZwG6vKkw/edit?usp=sharing</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Information vs. Narration</a:t>
            </a:r>
            <a:endParaRPr/>
          </a:p>
        </p:txBody>
      </p:sp>
      <p:sp>
        <p:nvSpPr>
          <p:cNvPr id="306" name="Google Shape;306;p44"/>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t>Information</a:t>
            </a:r>
            <a:endParaRPr sz="2000" b="1"/>
          </a:p>
          <a:p>
            <a:pPr marL="0" lvl="0" indent="0" algn="l" rtl="0">
              <a:spcBef>
                <a:spcPts val="1600"/>
              </a:spcBef>
              <a:spcAft>
                <a:spcPts val="0"/>
              </a:spcAft>
              <a:buNone/>
            </a:pPr>
            <a:endParaRPr/>
          </a:p>
          <a:p>
            <a:pPr marL="457200" lvl="0" indent="-336550" algn="l" rtl="0">
              <a:spcBef>
                <a:spcPts val="1600"/>
              </a:spcBef>
              <a:spcAft>
                <a:spcPts val="0"/>
              </a:spcAft>
              <a:buSzPts val="1700"/>
              <a:buChar char="●"/>
            </a:pPr>
            <a:r>
              <a:rPr lang="en" sz="1700"/>
              <a:t>Information intensifies the experience of contingency</a:t>
            </a:r>
            <a:endParaRPr sz="1700"/>
          </a:p>
          <a:p>
            <a:pPr marL="457200" lvl="0" indent="-336550" algn="l" rtl="0">
              <a:spcBef>
                <a:spcPts val="0"/>
              </a:spcBef>
              <a:spcAft>
                <a:spcPts val="0"/>
              </a:spcAft>
              <a:buSzPts val="1700"/>
              <a:buChar char="●"/>
            </a:pPr>
            <a:r>
              <a:rPr lang="en" sz="1700"/>
              <a:t>Information is additive and cumulative</a:t>
            </a:r>
            <a:endParaRPr sz="1700"/>
          </a:p>
          <a:p>
            <a:pPr marL="457200" lvl="0" indent="-336550" algn="l" rtl="0">
              <a:spcBef>
                <a:spcPts val="0"/>
              </a:spcBef>
              <a:spcAft>
                <a:spcPts val="0"/>
              </a:spcAft>
              <a:buSzPts val="1700"/>
              <a:buChar char="●"/>
            </a:pPr>
            <a:r>
              <a:rPr lang="en" sz="1700"/>
              <a:t>It has no sense of direction</a:t>
            </a:r>
            <a:endParaRPr sz="1700"/>
          </a:p>
          <a:p>
            <a:pPr marL="457200" lvl="0" indent="-336550" algn="l" rtl="0">
              <a:spcBef>
                <a:spcPts val="0"/>
              </a:spcBef>
              <a:spcAft>
                <a:spcPts val="0"/>
              </a:spcAft>
              <a:buSzPts val="1700"/>
              <a:buChar char="●"/>
            </a:pPr>
            <a:r>
              <a:rPr lang="en" sz="1700"/>
              <a:t>Information dissects time into a mere sequence of present moments</a:t>
            </a:r>
            <a:endParaRPr sz="1700"/>
          </a:p>
        </p:txBody>
      </p:sp>
      <p:sp>
        <p:nvSpPr>
          <p:cNvPr id="307" name="Google Shape;307;p44"/>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t>Narration</a:t>
            </a:r>
            <a:endParaRPr sz="2000" b="1"/>
          </a:p>
          <a:p>
            <a:pPr marL="0" lvl="0" indent="0" algn="l" rtl="0">
              <a:spcBef>
                <a:spcPts val="1600"/>
              </a:spcBef>
              <a:spcAft>
                <a:spcPts val="0"/>
              </a:spcAft>
              <a:buNone/>
            </a:pPr>
            <a:endParaRPr/>
          </a:p>
          <a:p>
            <a:pPr marL="457200" lvl="0" indent="-336550" algn="l" rtl="0">
              <a:spcBef>
                <a:spcPts val="1600"/>
              </a:spcBef>
              <a:spcAft>
                <a:spcPts val="0"/>
              </a:spcAft>
              <a:buSzPts val="1700"/>
              <a:buChar char="●"/>
            </a:pPr>
            <a:r>
              <a:rPr lang="en" sz="1700"/>
              <a:t>Narration reduces contingency by turning the accidental into necessity</a:t>
            </a:r>
            <a:endParaRPr sz="1700"/>
          </a:p>
          <a:p>
            <a:pPr marL="457200" lvl="0" indent="-336550" algn="l" rtl="0">
              <a:spcBef>
                <a:spcPts val="0"/>
              </a:spcBef>
              <a:spcAft>
                <a:spcPts val="0"/>
              </a:spcAft>
              <a:buSzPts val="1700"/>
              <a:buChar char="●"/>
            </a:pPr>
            <a:r>
              <a:rPr lang="en" sz="1700"/>
              <a:t>Narration is a concluding form, creates a closed order that founds meaning</a:t>
            </a:r>
            <a:endParaRPr sz="1700"/>
          </a:p>
          <a:p>
            <a:pPr marL="457200" lvl="0" indent="-336550" algn="l" rtl="0">
              <a:spcBef>
                <a:spcPts val="0"/>
              </a:spcBef>
              <a:spcAft>
                <a:spcPts val="0"/>
              </a:spcAft>
              <a:buSzPts val="1700"/>
              <a:buChar char="●"/>
            </a:pPr>
            <a:r>
              <a:rPr lang="en" sz="1700"/>
              <a:t>A narration carries “sense.”</a:t>
            </a:r>
            <a:endParaRPr sz="1700"/>
          </a:p>
          <a:p>
            <a:pPr marL="457200" lvl="0" indent="-336550" algn="l" rtl="0">
              <a:spcBef>
                <a:spcPts val="0"/>
              </a:spcBef>
              <a:spcAft>
                <a:spcPts val="0"/>
              </a:spcAft>
              <a:buSzPts val="1700"/>
              <a:buChar char="●"/>
            </a:pPr>
            <a:r>
              <a:rPr lang="en" sz="1700"/>
              <a:t>A narrative brings forth a temporary continuum.</a:t>
            </a:r>
            <a:endParaRPr sz="17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5"/>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Activity #3</a:t>
            </a:r>
            <a:endParaRPr/>
          </a:p>
        </p:txBody>
      </p:sp>
      <p:sp>
        <p:nvSpPr>
          <p:cNvPr id="313" name="Google Shape;313;p45"/>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Socially Strategic Expressions: Who is behind the information and why?</a:t>
            </a:r>
            <a:endParaRPr/>
          </a:p>
        </p:txBody>
      </p:sp>
      <p:sp>
        <p:nvSpPr>
          <p:cNvPr id="314" name="Google Shape;314;p4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Looking beyond information vs. misinformation (true vs. false).</a:t>
            </a:r>
            <a:endParaRPr/>
          </a:p>
          <a:p>
            <a:pPr marL="457200" lvl="0" indent="-342900" algn="l" rtl="0">
              <a:spcBef>
                <a:spcPts val="0"/>
              </a:spcBef>
              <a:spcAft>
                <a:spcPts val="0"/>
              </a:spcAft>
              <a:buSzPts val="1800"/>
              <a:buChar char="●"/>
            </a:pPr>
            <a:r>
              <a:rPr lang="en"/>
              <a:t>What might cause certain (mis)information to exist?</a:t>
            </a:r>
            <a:endParaRPr/>
          </a:p>
          <a:p>
            <a:pPr marL="914400" lvl="1" indent="-317500" algn="l" rtl="0">
              <a:spcBef>
                <a:spcPts val="0"/>
              </a:spcBef>
              <a:spcAft>
                <a:spcPts val="0"/>
              </a:spcAft>
              <a:buSzPts val="1400"/>
              <a:buChar char="○"/>
            </a:pPr>
            <a:r>
              <a:rPr lang="en"/>
              <a:t>Group identity?</a:t>
            </a:r>
            <a:endParaRPr/>
          </a:p>
          <a:p>
            <a:pPr marL="914400" lvl="1" indent="-317500" algn="l" rtl="0">
              <a:spcBef>
                <a:spcPts val="0"/>
              </a:spcBef>
              <a:spcAft>
                <a:spcPts val="0"/>
              </a:spcAft>
              <a:buSzPts val="1400"/>
              <a:buChar char="○"/>
            </a:pPr>
            <a:r>
              <a:rPr lang="en"/>
              <a:t>Justification of one’s belief?</a:t>
            </a:r>
            <a:endParaRPr/>
          </a:p>
          <a:p>
            <a:pPr marL="914400" lvl="1" indent="-317500" algn="l" rtl="0">
              <a:spcBef>
                <a:spcPts val="0"/>
              </a:spcBef>
              <a:spcAft>
                <a:spcPts val="0"/>
              </a:spcAft>
              <a:buSzPts val="1400"/>
              <a:buChar char="○"/>
            </a:pPr>
            <a:r>
              <a:rPr lang="en"/>
              <a:t>Belief as a badge</a:t>
            </a:r>
            <a:endParaRPr/>
          </a:p>
          <a:p>
            <a:pPr marL="914400" lvl="1" indent="-317500" algn="l" rtl="0">
              <a:spcBef>
                <a:spcPts val="0"/>
              </a:spcBef>
              <a:spcAft>
                <a:spcPts val="0"/>
              </a:spcAft>
              <a:buSzPts val="1400"/>
              <a:buChar char="○"/>
            </a:pPr>
            <a:r>
              <a:rPr lang="en"/>
              <a:t>Against certain institutions</a:t>
            </a:r>
            <a:endParaRPr/>
          </a:p>
          <a:p>
            <a:pPr marL="914400" lvl="1" indent="-317500" algn="l" rtl="0">
              <a:spcBef>
                <a:spcPts val="0"/>
              </a:spcBef>
              <a:spcAft>
                <a:spcPts val="0"/>
              </a:spcAft>
              <a:buSzPts val="1400"/>
              <a:buChar char="○"/>
            </a:pPr>
            <a:r>
              <a:rPr lang="en"/>
              <a:t>Other ulterior motives?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6"/>
          <p:cNvSpPr txBox="1">
            <a:spLocks noGrp="1"/>
          </p:cNvSpPr>
          <p:nvPr>
            <p:ph type="title"/>
          </p:nvPr>
        </p:nvSpPr>
        <p:spPr>
          <a:xfrm>
            <a:off x="311700" y="99250"/>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Group Activity (link provided)</a:t>
            </a:r>
            <a:endParaRPr/>
          </a:p>
        </p:txBody>
      </p:sp>
      <p:sp>
        <p:nvSpPr>
          <p:cNvPr id="320" name="Google Shape;320;p46"/>
          <p:cNvSpPr txBox="1">
            <a:spLocks noGrp="1"/>
          </p:cNvSpPr>
          <p:nvPr>
            <p:ph type="body" idx="1"/>
          </p:nvPr>
        </p:nvSpPr>
        <p:spPr>
          <a:xfrm>
            <a:off x="311700" y="811400"/>
            <a:ext cx="8520600" cy="33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Group 1: 911 Truthers</a:t>
            </a:r>
            <a:endParaRPr/>
          </a:p>
          <a:p>
            <a:pPr marL="914400" lvl="1" indent="-317500" algn="l" rtl="0">
              <a:spcBef>
                <a:spcPts val="0"/>
              </a:spcBef>
              <a:spcAft>
                <a:spcPts val="0"/>
              </a:spcAft>
              <a:buSzPts val="1400"/>
              <a:buChar char="○"/>
            </a:pPr>
            <a:r>
              <a:rPr lang="en"/>
              <a:t>Focus on: “The administration does consider the lives of American citizens to be expendable on behalf of certain interests.”</a:t>
            </a:r>
            <a:endParaRPr/>
          </a:p>
          <a:p>
            <a:pPr marL="457200" lvl="0" indent="-342900" algn="l" rtl="0">
              <a:spcBef>
                <a:spcPts val="0"/>
              </a:spcBef>
              <a:spcAft>
                <a:spcPts val="0"/>
              </a:spcAft>
              <a:buSzPts val="1800"/>
              <a:buChar char="●"/>
            </a:pPr>
            <a:r>
              <a:rPr lang="en"/>
              <a:t>Group 2: Mike Hughes Rocker daredevil</a:t>
            </a:r>
            <a:endParaRPr/>
          </a:p>
          <a:p>
            <a:pPr marL="914400" lvl="1" indent="-317500" algn="l" rtl="0">
              <a:spcBef>
                <a:spcPts val="0"/>
              </a:spcBef>
              <a:spcAft>
                <a:spcPts val="0"/>
              </a:spcAft>
              <a:buSzPts val="1400"/>
              <a:buChar char="○"/>
            </a:pPr>
            <a:r>
              <a:rPr lang="en"/>
              <a:t>Focus on: “Still, Hughes converted to the flat-Earth belief recently, shortly after his first fundraising campaign for the rocket earned just $310 of its $150,000 goal. His second campaign, this time posted after his conversion and with the support of the flat-Earth community, succeeded in hitting its $7,875 goal.”</a:t>
            </a:r>
            <a:endParaRPr/>
          </a:p>
          <a:p>
            <a:pPr marL="457200" lvl="0" indent="-342900" algn="l" rtl="0">
              <a:spcBef>
                <a:spcPts val="0"/>
              </a:spcBef>
              <a:spcAft>
                <a:spcPts val="0"/>
              </a:spcAft>
              <a:buSzPts val="1800"/>
              <a:buChar char="●"/>
            </a:pPr>
            <a:r>
              <a:rPr lang="en"/>
              <a:t>Group 3: Catholic Eucharist</a:t>
            </a:r>
            <a:endParaRPr/>
          </a:p>
          <a:p>
            <a:pPr marL="914400" lvl="1" indent="-317500" algn="l" rtl="0">
              <a:spcBef>
                <a:spcPts val="0"/>
              </a:spcBef>
              <a:spcAft>
                <a:spcPts val="0"/>
              </a:spcAft>
              <a:buSzPts val="1400"/>
              <a:buChar char="○"/>
            </a:pPr>
            <a:r>
              <a:rPr lang="en"/>
              <a:t>Focus on: “The transformed bread and wine are </a:t>
            </a:r>
            <a:r>
              <a:rPr lang="en" b="1"/>
              <a:t>truly</a:t>
            </a:r>
            <a:r>
              <a:rPr lang="en"/>
              <a:t> the Body and Blood of Christ and are not merely symbols. When Christ said “This is my body” and “This is my blood,” the bread and wine are transubstantiated. Though the bread and wine appear the same to our human faculties, they are actually the real body and blood of Jesus.”</a:t>
            </a:r>
            <a:endParaRPr/>
          </a:p>
          <a:p>
            <a:pPr marL="457200" lvl="0" indent="-342900" algn="l" rtl="0">
              <a:spcBef>
                <a:spcPts val="0"/>
              </a:spcBef>
              <a:spcAft>
                <a:spcPts val="0"/>
              </a:spcAft>
              <a:buSzPts val="1800"/>
              <a:buChar char="●"/>
            </a:pPr>
            <a:r>
              <a:rPr lang="en"/>
              <a:t>Group 4: Anti-Union</a:t>
            </a:r>
            <a:endParaRPr/>
          </a:p>
          <a:p>
            <a:pPr marL="914400" lvl="1" indent="-317500" algn="l" rtl="0">
              <a:spcBef>
                <a:spcPts val="0"/>
              </a:spcBef>
              <a:spcAft>
                <a:spcPts val="0"/>
              </a:spcAft>
              <a:buSzPts val="1400"/>
              <a:buChar char="○"/>
            </a:pPr>
            <a:r>
              <a:rPr lang="en"/>
              <a:t>Focus on: On creator of the organization.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7"/>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Q &amp; A</a:t>
            </a:r>
            <a:endParaRPr/>
          </a:p>
        </p:txBody>
      </p:sp>
      <p:sp>
        <p:nvSpPr>
          <p:cNvPr id="326" name="Google Shape;326;p47"/>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Please feel free to email me with any questions or collaboration interest!</a:t>
            </a:r>
            <a:endParaRPr/>
          </a:p>
        </p:txBody>
      </p:sp>
      <p:sp>
        <p:nvSpPr>
          <p:cNvPr id="327" name="Google Shape;327;p4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pic>
        <p:nvPicPr>
          <p:cNvPr id="328" name="Google Shape;328;p47" descr="a penguin wearing a black hat with the words thank you above it (Provided by Tenor)"/>
          <p:cNvPicPr preferRelativeResize="0"/>
          <p:nvPr/>
        </p:nvPicPr>
        <p:blipFill>
          <a:blip r:embed="rId3">
            <a:alphaModFix/>
          </a:blip>
          <a:stretch>
            <a:fillRect/>
          </a:stretch>
        </p:blipFill>
        <p:spPr>
          <a:xfrm>
            <a:off x="5204238" y="1111775"/>
            <a:ext cx="3307525" cy="3307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Approach</a:t>
            </a:r>
            <a:endParaRPr/>
          </a:p>
        </p:txBody>
      </p:sp>
      <p:sp>
        <p:nvSpPr>
          <p:cNvPr id="80" name="Google Shape;80;p16"/>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AutoNum type="arabicPeriod"/>
            </a:pPr>
            <a:r>
              <a:rPr lang="en" sz="1600"/>
              <a:t>Current political-economic condition</a:t>
            </a:r>
            <a:endParaRPr sz="1600"/>
          </a:p>
          <a:p>
            <a:pPr marL="457200" lvl="0" indent="-330200" algn="l" rtl="0">
              <a:spcBef>
                <a:spcPts val="1600"/>
              </a:spcBef>
              <a:spcAft>
                <a:spcPts val="0"/>
              </a:spcAft>
              <a:buSzPts val="1600"/>
              <a:buAutoNum type="arabicPeriod"/>
            </a:pPr>
            <a:r>
              <a:rPr lang="en" sz="1600"/>
              <a:t>Students in 21st century </a:t>
            </a:r>
            <a:endParaRPr sz="1600"/>
          </a:p>
          <a:p>
            <a:pPr marL="457200" lvl="0" indent="-330200" algn="l" rtl="0">
              <a:spcBef>
                <a:spcPts val="1600"/>
              </a:spcBef>
              <a:spcAft>
                <a:spcPts val="0"/>
              </a:spcAft>
              <a:buSzPts val="1600"/>
              <a:buAutoNum type="arabicPeriod"/>
            </a:pPr>
            <a:r>
              <a:rPr lang="en" sz="1600"/>
              <a:t>Misinformation in this context</a:t>
            </a:r>
            <a:endParaRPr sz="1600"/>
          </a:p>
          <a:p>
            <a:pPr marL="457200" lvl="0" indent="-330200" algn="l" rtl="0">
              <a:spcBef>
                <a:spcPts val="1600"/>
              </a:spcBef>
              <a:spcAft>
                <a:spcPts val="0"/>
              </a:spcAft>
              <a:buSzPts val="1600"/>
              <a:buAutoNum type="arabicPeriod"/>
            </a:pPr>
            <a:r>
              <a:rPr lang="en" sz="1600"/>
              <a:t>Librarian’s Information Literacy Instruction</a:t>
            </a:r>
            <a:endParaRPr sz="1600"/>
          </a:p>
          <a:p>
            <a:pPr marL="914400" lvl="1" indent="-330200" algn="l" rtl="0">
              <a:spcBef>
                <a:spcPts val="1600"/>
              </a:spcBef>
              <a:spcAft>
                <a:spcPts val="0"/>
              </a:spcAft>
              <a:buSzPts val="1600"/>
              <a:buAutoNum type="alphaLcPeriod"/>
            </a:pPr>
            <a:r>
              <a:rPr lang="en" sz="1600"/>
              <a:t>Definition</a:t>
            </a:r>
            <a:endParaRPr sz="1600"/>
          </a:p>
          <a:p>
            <a:pPr marL="914400" lvl="1" indent="-330200" algn="l" rtl="0">
              <a:spcBef>
                <a:spcPts val="1600"/>
              </a:spcBef>
              <a:spcAft>
                <a:spcPts val="0"/>
              </a:spcAft>
              <a:buSzPts val="1600"/>
              <a:buAutoNum type="alphaLcPeriod"/>
            </a:pPr>
            <a:r>
              <a:rPr lang="en" sz="1600"/>
              <a:t>Socially Strategic Expression</a:t>
            </a:r>
            <a:endParaRPr sz="1600"/>
          </a:p>
          <a:p>
            <a:pPr marL="914400" lvl="1" indent="-330200" algn="l" rtl="0">
              <a:spcBef>
                <a:spcPts val="1600"/>
              </a:spcBef>
              <a:spcAft>
                <a:spcPts val="1600"/>
              </a:spcAft>
              <a:buSzPts val="1600"/>
              <a:buAutoNum type="alphaLcPeriod"/>
            </a:pPr>
            <a:r>
              <a:rPr lang="en" sz="1600"/>
              <a:t>Information —&gt; narrative</a:t>
            </a:r>
            <a:endParaRPr sz="1600"/>
          </a:p>
        </p:txBody>
      </p:sp>
      <p:pic>
        <p:nvPicPr>
          <p:cNvPr id="81" name="Google Shape;81;p16" descr="Overhead shot of hand holding cup of light-colored tea with lemon slices floating in it"/>
          <p:cNvPicPr preferRelativeResize="0"/>
          <p:nvPr/>
        </p:nvPicPr>
        <p:blipFill rotWithShape="1">
          <a:blip r:embed="rId3">
            <a:alphaModFix/>
          </a:blip>
          <a:srcRect l="17813" r="16061" b="4067"/>
          <a:stretch/>
        </p:blipFill>
        <p:spPr>
          <a:xfrm>
            <a:off x="4705150" y="342525"/>
            <a:ext cx="2035799" cy="1955427"/>
          </a:xfrm>
          <a:prstGeom prst="rect">
            <a:avLst/>
          </a:prstGeom>
          <a:noFill/>
          <a:ln>
            <a:noFill/>
          </a:ln>
        </p:spPr>
      </p:pic>
      <p:pic>
        <p:nvPicPr>
          <p:cNvPr id="82" name="Google Shape;82;p16" descr="Modern, round computer speaker"/>
          <p:cNvPicPr preferRelativeResize="0"/>
          <p:nvPr/>
        </p:nvPicPr>
        <p:blipFill rotWithShape="1">
          <a:blip r:embed="rId4">
            <a:alphaModFix/>
          </a:blip>
          <a:srcRect l="6179" t="10754" r="35687" b="15127"/>
          <a:stretch/>
        </p:blipFill>
        <p:spPr>
          <a:xfrm>
            <a:off x="6796425" y="342525"/>
            <a:ext cx="2035799" cy="1946700"/>
          </a:xfrm>
          <a:prstGeom prst="rect">
            <a:avLst/>
          </a:prstGeom>
          <a:noFill/>
          <a:ln>
            <a:noFill/>
          </a:ln>
        </p:spPr>
      </p:pic>
      <p:pic>
        <p:nvPicPr>
          <p:cNvPr id="83" name="Google Shape;83;p16" descr="Empty upside down mason jars resting on picket fence posts"/>
          <p:cNvPicPr preferRelativeResize="0"/>
          <p:nvPr/>
        </p:nvPicPr>
        <p:blipFill rotWithShape="1">
          <a:blip r:embed="rId5">
            <a:alphaModFix/>
          </a:blip>
          <a:srcRect l="9164" t="13038" r="3636" b="9949"/>
          <a:stretch/>
        </p:blipFill>
        <p:spPr>
          <a:xfrm>
            <a:off x="4705200" y="2336175"/>
            <a:ext cx="4127099" cy="24203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Information</a:t>
            </a:r>
            <a:endParaRPr/>
          </a:p>
        </p:txBody>
      </p:sp>
      <p:pic>
        <p:nvPicPr>
          <p:cNvPr id="89" name="Google Shape;89;p17" title="james.jpg"/>
          <p:cNvPicPr preferRelativeResize="0"/>
          <p:nvPr/>
        </p:nvPicPr>
        <p:blipFill>
          <a:blip r:embed="rId3">
            <a:alphaModFix/>
          </a:blip>
          <a:stretch>
            <a:fillRect/>
          </a:stretch>
        </p:blipFill>
        <p:spPr>
          <a:xfrm>
            <a:off x="6270924" y="333775"/>
            <a:ext cx="2240076" cy="34650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490250" y="526350"/>
            <a:ext cx="8315100" cy="4090800"/>
          </a:xfrm>
          <a:prstGeom prst="rect">
            <a:avLst/>
          </a:prstGeom>
        </p:spPr>
        <p:txBody>
          <a:bodyPr spcFirstLastPara="1" wrap="square" lIns="91425" tIns="91425" rIns="91425" bIns="91425" anchor="ctr" anchorCtr="0">
            <a:noAutofit/>
          </a:bodyPr>
          <a:lstStyle/>
          <a:p>
            <a:pPr marL="914400" lvl="1" indent="-387350" algn="l" rtl="0">
              <a:lnSpc>
                <a:spcPct val="115000"/>
              </a:lnSpc>
              <a:spcBef>
                <a:spcPts val="0"/>
              </a:spcBef>
              <a:spcAft>
                <a:spcPts val="0"/>
              </a:spcAft>
              <a:buClr>
                <a:schemeClr val="lt1"/>
              </a:buClr>
              <a:buSzPts val="2500"/>
              <a:buChar char="-"/>
            </a:pPr>
            <a:r>
              <a:rPr lang="en" sz="2500">
                <a:solidFill>
                  <a:schemeClr val="lt1"/>
                </a:solidFill>
              </a:rPr>
              <a:t>Data presented in readily comprehensible form to which meaning has been attributed within the </a:t>
            </a:r>
            <a:r>
              <a:rPr lang="en" sz="2500" i="1">
                <a:solidFill>
                  <a:schemeClr val="lt1"/>
                </a:solidFill>
              </a:rPr>
              <a:t>context of its use</a:t>
            </a:r>
            <a:r>
              <a:rPr lang="en" sz="2500">
                <a:solidFill>
                  <a:schemeClr val="lt1"/>
                </a:solidFill>
              </a:rPr>
              <a:t>. In a more dynamic sense, the message conveyed by the </a:t>
            </a:r>
            <a:r>
              <a:rPr lang="en" sz="2500" i="1">
                <a:solidFill>
                  <a:schemeClr val="lt1"/>
                </a:solidFill>
              </a:rPr>
              <a:t>use of a medium</a:t>
            </a:r>
            <a:r>
              <a:rPr lang="en" sz="2500">
                <a:solidFill>
                  <a:schemeClr val="lt1"/>
                </a:solidFill>
              </a:rPr>
              <a:t> of communication or expression. Whether a specific message is informative or not depends in part on the </a:t>
            </a:r>
            <a:r>
              <a:rPr lang="en" sz="2500" i="1">
                <a:solidFill>
                  <a:schemeClr val="lt1"/>
                </a:solidFill>
              </a:rPr>
              <a:t>subjective perception of the person</a:t>
            </a:r>
            <a:r>
              <a:rPr lang="en" sz="2500">
                <a:solidFill>
                  <a:schemeClr val="lt1"/>
                </a:solidFill>
              </a:rPr>
              <a:t> receiving it. (Online Dictionary for Library and Information Science)</a:t>
            </a:r>
            <a:endParaRPr sz="2500">
              <a:solidFill>
                <a:schemeClr val="lt1"/>
              </a:solidFill>
            </a:endParaRPr>
          </a:p>
          <a:p>
            <a:pPr marL="914400" lvl="1" indent="-387350" algn="l" rtl="0">
              <a:lnSpc>
                <a:spcPct val="115000"/>
              </a:lnSpc>
              <a:spcBef>
                <a:spcPts val="0"/>
              </a:spcBef>
              <a:spcAft>
                <a:spcPts val="0"/>
              </a:spcAft>
              <a:buClr>
                <a:schemeClr val="lt1"/>
              </a:buClr>
              <a:buSzPts val="2500"/>
              <a:buChar char="-"/>
            </a:pPr>
            <a:r>
              <a:rPr lang="en" sz="2500">
                <a:solidFill>
                  <a:schemeClr val="lt1"/>
                </a:solidFill>
              </a:rPr>
              <a:t>Something that attempts to </a:t>
            </a:r>
            <a:r>
              <a:rPr lang="en" sz="2500" i="1">
                <a:solidFill>
                  <a:schemeClr val="lt1"/>
                </a:solidFill>
              </a:rPr>
              <a:t>represent</a:t>
            </a:r>
            <a:r>
              <a:rPr lang="en" sz="2500">
                <a:solidFill>
                  <a:schemeClr val="lt1"/>
                </a:solidFill>
              </a:rPr>
              <a:t> “reality” to the receiving mind</a:t>
            </a:r>
            <a:endParaRPr sz="25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490250" y="526350"/>
            <a:ext cx="6415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700"/>
              <a:t>Information as something that connects disparate units into a network to create a new reality. It </a:t>
            </a:r>
            <a:r>
              <a:rPr lang="en" sz="3700" i="1"/>
              <a:t>connects</a:t>
            </a:r>
            <a:r>
              <a:rPr lang="en" sz="3700"/>
              <a:t>, rather than </a:t>
            </a:r>
            <a:r>
              <a:rPr lang="en" sz="3700" i="1"/>
              <a:t>represents</a:t>
            </a:r>
            <a:r>
              <a:rPr lang="en" sz="3700"/>
              <a:t>. (Information has no essential link to truth.) </a:t>
            </a:r>
            <a:endParaRPr sz="3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490250" y="526350"/>
            <a:ext cx="6415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700"/>
              <a:t>Bits circulating in a hyper-real space with minimal (or no) reference to reality. Its main function is neither to represent nor to connect, but to </a:t>
            </a:r>
            <a:r>
              <a:rPr lang="en" sz="3700" i="1"/>
              <a:t>stimulate</a:t>
            </a:r>
            <a:r>
              <a:rPr lang="en" sz="3700"/>
              <a:t>.</a:t>
            </a:r>
            <a:endParaRPr sz="3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What “information” does…</a:t>
            </a:r>
            <a:endParaRPr/>
          </a:p>
        </p:txBody>
      </p:sp>
      <p:sp>
        <p:nvSpPr>
          <p:cNvPr id="110" name="Google Shape;110;p21"/>
          <p:cNvSpPr txBox="1"/>
          <p:nvPr/>
        </p:nvSpPr>
        <p:spPr>
          <a:xfrm>
            <a:off x="426400" y="441975"/>
            <a:ext cx="6348000" cy="3287400"/>
          </a:xfrm>
          <a:prstGeom prst="rect">
            <a:avLst/>
          </a:prstGeom>
          <a:noFill/>
          <a:ln>
            <a:noFill/>
          </a:ln>
        </p:spPr>
        <p:txBody>
          <a:bodyPr spcFirstLastPara="1" wrap="square" lIns="91425" tIns="91425" rIns="91425" bIns="91425" anchor="t" anchorCtr="0">
            <a:noAutofit/>
          </a:bodyPr>
          <a:lstStyle/>
          <a:p>
            <a:pPr marL="457200" lvl="0" indent="-374650" algn="l" rtl="0">
              <a:lnSpc>
                <a:spcPct val="200000"/>
              </a:lnSpc>
              <a:spcBef>
                <a:spcPts val="0"/>
              </a:spcBef>
              <a:spcAft>
                <a:spcPts val="0"/>
              </a:spcAft>
              <a:buClr>
                <a:schemeClr val="dk1"/>
              </a:buClr>
              <a:buSzPts val="2300"/>
              <a:buFont typeface="Old Standard TT"/>
              <a:buChar char="●"/>
            </a:pPr>
            <a:r>
              <a:rPr lang="en" sz="2300">
                <a:solidFill>
                  <a:schemeClr val="dk1"/>
                </a:solidFill>
                <a:latin typeface="Old Standard TT"/>
                <a:ea typeface="Old Standard TT"/>
                <a:cs typeface="Old Standard TT"/>
                <a:sym typeface="Old Standard TT"/>
              </a:rPr>
              <a:t>Represent</a:t>
            </a:r>
            <a:endParaRPr sz="2300">
              <a:solidFill>
                <a:schemeClr val="dk1"/>
              </a:solidFill>
              <a:latin typeface="Old Standard TT"/>
              <a:ea typeface="Old Standard TT"/>
              <a:cs typeface="Old Standard TT"/>
              <a:sym typeface="Old Standard TT"/>
            </a:endParaRPr>
          </a:p>
          <a:p>
            <a:pPr marL="457200" lvl="0" indent="0" algn="l" rtl="0">
              <a:lnSpc>
                <a:spcPct val="200000"/>
              </a:lnSpc>
              <a:spcBef>
                <a:spcPts val="0"/>
              </a:spcBef>
              <a:spcAft>
                <a:spcPts val="0"/>
              </a:spcAft>
              <a:buNone/>
            </a:pPr>
            <a:endParaRPr sz="2300">
              <a:solidFill>
                <a:schemeClr val="dk1"/>
              </a:solidFill>
              <a:latin typeface="Old Standard TT"/>
              <a:ea typeface="Old Standard TT"/>
              <a:cs typeface="Old Standard TT"/>
              <a:sym typeface="Old Standard TT"/>
            </a:endParaRPr>
          </a:p>
          <a:p>
            <a:pPr marL="457200" lvl="0" indent="-374650" algn="l" rtl="0">
              <a:lnSpc>
                <a:spcPct val="200000"/>
              </a:lnSpc>
              <a:spcBef>
                <a:spcPts val="0"/>
              </a:spcBef>
              <a:spcAft>
                <a:spcPts val="0"/>
              </a:spcAft>
              <a:buClr>
                <a:schemeClr val="dk1"/>
              </a:buClr>
              <a:buSzPts val="2300"/>
              <a:buFont typeface="Old Standard TT"/>
              <a:buChar char="●"/>
            </a:pPr>
            <a:r>
              <a:rPr lang="en" sz="2300">
                <a:solidFill>
                  <a:schemeClr val="dk1"/>
                </a:solidFill>
                <a:latin typeface="Old Standard TT"/>
                <a:ea typeface="Old Standard TT"/>
                <a:cs typeface="Old Standard TT"/>
                <a:sym typeface="Old Standard TT"/>
              </a:rPr>
              <a:t>Connect</a:t>
            </a:r>
            <a:endParaRPr sz="2300">
              <a:solidFill>
                <a:schemeClr val="dk1"/>
              </a:solidFill>
              <a:latin typeface="Old Standard TT"/>
              <a:ea typeface="Old Standard TT"/>
              <a:cs typeface="Old Standard TT"/>
              <a:sym typeface="Old Standard TT"/>
            </a:endParaRPr>
          </a:p>
          <a:p>
            <a:pPr marL="457200" lvl="0" indent="0" algn="l" rtl="0">
              <a:lnSpc>
                <a:spcPct val="200000"/>
              </a:lnSpc>
              <a:spcBef>
                <a:spcPts val="0"/>
              </a:spcBef>
              <a:spcAft>
                <a:spcPts val="0"/>
              </a:spcAft>
              <a:buNone/>
            </a:pPr>
            <a:endParaRPr sz="2300">
              <a:solidFill>
                <a:schemeClr val="dk1"/>
              </a:solidFill>
              <a:latin typeface="Old Standard TT"/>
              <a:ea typeface="Old Standard TT"/>
              <a:cs typeface="Old Standard TT"/>
              <a:sym typeface="Old Standard TT"/>
            </a:endParaRPr>
          </a:p>
          <a:p>
            <a:pPr marL="457200" lvl="0" indent="-374650" algn="l" rtl="0">
              <a:lnSpc>
                <a:spcPct val="200000"/>
              </a:lnSpc>
              <a:spcBef>
                <a:spcPts val="0"/>
              </a:spcBef>
              <a:spcAft>
                <a:spcPts val="0"/>
              </a:spcAft>
              <a:buClr>
                <a:schemeClr val="dk1"/>
              </a:buClr>
              <a:buSzPts val="2300"/>
              <a:buFont typeface="Old Standard TT"/>
              <a:buChar char="●"/>
            </a:pPr>
            <a:r>
              <a:rPr lang="en" sz="2300">
                <a:solidFill>
                  <a:schemeClr val="dk1"/>
                </a:solidFill>
                <a:latin typeface="Old Standard TT"/>
                <a:ea typeface="Old Standard TT"/>
                <a:cs typeface="Old Standard TT"/>
                <a:sym typeface="Old Standard TT"/>
              </a:rPr>
              <a:t>Stimulate</a:t>
            </a:r>
            <a:endParaRPr sz="2300">
              <a:solidFill>
                <a:schemeClr val="dk1"/>
              </a:solidFill>
              <a:latin typeface="Old Standard TT"/>
              <a:ea typeface="Old Standard TT"/>
              <a:cs typeface="Old Standard TT"/>
              <a:sym typeface="Old Standard TT"/>
            </a:endParaRPr>
          </a:p>
        </p:txBody>
      </p:sp>
      <p:cxnSp>
        <p:nvCxnSpPr>
          <p:cNvPr id="111" name="Google Shape;111;p21"/>
          <p:cNvCxnSpPr/>
          <p:nvPr/>
        </p:nvCxnSpPr>
        <p:spPr>
          <a:xfrm>
            <a:off x="313025" y="4026825"/>
            <a:ext cx="53418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1695</Words>
  <Application>Microsoft Office PowerPoint</Application>
  <PresentationFormat>On-screen Show (16:9)</PresentationFormat>
  <Paragraphs>225</Paragraphs>
  <Slides>35</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Roboto</vt:lpstr>
      <vt:lpstr>Old Standard TT</vt:lpstr>
      <vt:lpstr>Paperback</vt:lpstr>
      <vt:lpstr>The Limitations with “Debunking” and “Lateral Reading” Strategy: The Evaluation Strategy Re-evaluated in the Age of Infocracy</vt:lpstr>
      <vt:lpstr>Richard M. Cho</vt:lpstr>
      <vt:lpstr>Disclaimer  </vt:lpstr>
      <vt:lpstr>Approach</vt:lpstr>
      <vt:lpstr>Information</vt:lpstr>
      <vt:lpstr>Data presented in readily comprehensible form to which meaning has been attributed within the context of its use. In a more dynamic sense, the message conveyed by the use of a medium of communication or expression. Whether a specific message is informative or not depends in part on the subjective perception of the person receiving it. (Online Dictionary for Library and Information Science) Something that attempts to represent “reality” to the receiving mind</vt:lpstr>
      <vt:lpstr>Information as something that connects disparate units into a network to create a new reality. It connects, rather than represents. (Information has no essential link to truth.) </vt:lpstr>
      <vt:lpstr>Bits circulating in a hyper-real space with minimal (or no) reference to reality. Its main function is neither to represent nor to connect, but to stimulate.</vt:lpstr>
      <vt:lpstr>PowerPoint Presentation</vt:lpstr>
      <vt:lpstr>What is driving this change (or added characteristics) in the definition of “information?”</vt:lpstr>
      <vt:lpstr>Neoliberalism</vt:lpstr>
      <vt:lpstr>What is it? </vt:lpstr>
      <vt:lpstr>Neoliberalism</vt:lpstr>
      <vt:lpstr>What has it got to do with information literacy?</vt:lpstr>
      <vt:lpstr>Digitalization, Datafication…</vt:lpstr>
      <vt:lpstr>Our Students</vt:lpstr>
      <vt:lpstr>Misinformation</vt:lpstr>
      <vt:lpstr>Neoliberal Regime</vt:lpstr>
      <vt:lpstr>Socially Strategic Expressions</vt:lpstr>
      <vt:lpstr>Smartphones</vt:lpstr>
      <vt:lpstr>Information Technology</vt:lpstr>
      <vt:lpstr>PowerPoint Presentation</vt:lpstr>
      <vt:lpstr>Smartphones</vt:lpstr>
      <vt:lpstr>The Limits</vt:lpstr>
      <vt:lpstr>Info. Lit. Pedagogy..</vt:lpstr>
      <vt:lpstr>PowerPoint Presentation</vt:lpstr>
      <vt:lpstr>After the library session, the students will be able to characterize “information” in the context of our hyper-digitalized 21st century in order to mindfully interact with information.</vt:lpstr>
      <vt:lpstr>Information Literacy: To erase “contingency” aspect of information when we use it…</vt:lpstr>
      <vt:lpstr>Activity #1</vt:lpstr>
      <vt:lpstr>Discussing “information” with Students</vt:lpstr>
      <vt:lpstr>Activity #2</vt:lpstr>
      <vt:lpstr>Information vs. Narration</vt:lpstr>
      <vt:lpstr>Activity #3</vt:lpstr>
      <vt:lpstr>Group Activity (link provided)</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Richard Cho</cp:lastModifiedBy>
  <cp:revision>1</cp:revision>
  <dcterms:modified xsi:type="dcterms:W3CDTF">2025-06-01T13:57:44Z</dcterms:modified>
</cp:coreProperties>
</file>