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8" r:id="rId7"/>
    <p:sldId id="262" r:id="rId8"/>
    <p:sldId id="280" r:id="rId9"/>
    <p:sldId id="263" r:id="rId10"/>
    <p:sldId id="289" r:id="rId11"/>
    <p:sldId id="285" r:id="rId12"/>
    <p:sldId id="297" r:id="rId13"/>
    <p:sldId id="295" r:id="rId14"/>
    <p:sldId id="27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898"/>
    <a:srgbClr val="CAFED3"/>
    <a:srgbClr val="2AB9D7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92"/>
    <p:restoredTop sz="94677"/>
  </p:normalViewPr>
  <p:slideViewPr>
    <p:cSldViewPr snapToGrid="0" snapToObjects="1">
      <p:cViewPr varScale="1">
        <p:scale>
          <a:sx n="97" d="100"/>
          <a:sy n="97" d="100"/>
        </p:scale>
        <p:origin x="8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F89E-63E8-2342-ABDE-8125CAA44450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7F5FC-E167-A240-9B16-EEA3DC97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F5FC-E167-A240-9B16-EEA3DC9718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F5FC-E167-A240-9B16-EEA3DC9718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3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1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3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58E2-7F91-7749-8D99-B98A5B6EC9D2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19D4-BACE-0C4E-807C-7F9441B9F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b="1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3249" y="729435"/>
            <a:ext cx="806284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5400" b="1" i="0" cap="none" dirty="0" smtClean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CORA: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479" y="4953925"/>
            <a:ext cx="5540189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  <a:spcBef>
                <a:spcPct val="0"/>
              </a:spcBef>
            </a:pPr>
            <a:r>
              <a:rPr lang="en-US" altLang="en-US" sz="2400" b="1" i="0" dirty="0" smtClean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Susan Gardner Archambault</a:t>
            </a:r>
          </a:p>
          <a:p>
            <a:pPr>
              <a:lnSpc>
                <a:spcPct val="104000"/>
              </a:lnSpc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Loyola Marymount University</a:t>
            </a:r>
            <a:endParaRPr lang="en-US" altLang="en-US" sz="2000" b="1" i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204000"/>
              </a:lnSpc>
              <a:spcBef>
                <a:spcPct val="0"/>
              </a:spcBef>
            </a:pPr>
            <a:r>
              <a:rPr lang="en-US" altLang="en-US" sz="160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susan.archambault@lmu.edu</a:t>
            </a:r>
            <a:endParaRPr lang="en-US" altLang="en-US" sz="160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479" y="2294952"/>
            <a:ext cx="8197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 Open Access Community for Faculty and Librarians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11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586"/>
            <a:ext cx="9144000" cy="58332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637" y="1587261"/>
            <a:ext cx="8118535" cy="5067731"/>
          </a:xfrm>
        </p:spPr>
        <p:txBody>
          <a:bodyPr>
            <a:normAutofit/>
          </a:bodyPr>
          <a:lstStyle/>
          <a:p>
            <a:pPr marL="290513" indent="-2825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How well are users able to find the results they need when searching for materials on the CORA site? How can their success be improved?</a:t>
            </a:r>
          </a:p>
          <a:p>
            <a:pPr marL="290513" indent="-2825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What is the information-seeking behavior of instruction librarians as they design research assignments? Which online resources do they use? </a:t>
            </a:r>
          </a:p>
          <a:p>
            <a:pPr marL="290513" indent="-2825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How can the ease of use be improved for CORA contributors? </a:t>
            </a:r>
          </a:p>
          <a:p>
            <a:pPr marL="290513" indent="-2825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How can CORA be useful for an international audience beyond the United States?</a:t>
            </a:r>
            <a:endParaRPr lang="en-US" alt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UX: Ongoing Questions</a:t>
            </a:r>
            <a:endParaRPr lang="en-US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481840"/>
            <a:ext cx="8229600" cy="4876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Overlap: Information Literacy Standards in US, UK, &amp; AU/NZ</a:t>
            </a:r>
            <a:endParaRPr lang="en-US" sz="4000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432"/>
              </p:ext>
            </p:extLst>
          </p:nvPr>
        </p:nvGraphicFramePr>
        <p:xfrm>
          <a:off x="388188" y="2035162"/>
          <a:ext cx="8368748" cy="40692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5840"/>
                <a:gridCol w="1737360"/>
                <a:gridCol w="1378226"/>
                <a:gridCol w="1378226"/>
                <a:gridCol w="1524000"/>
                <a:gridCol w="1345096"/>
              </a:tblGrid>
              <a:tr h="522266"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Identify Info Need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B8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Find Info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Evaluate Info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Use Info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Ethics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D">
                        <a:alpha val="60000"/>
                      </a:srgbClr>
                    </a:solidFill>
                  </a:tcPr>
                </a:tc>
              </a:tr>
              <a:tr h="594317"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ACRL Standards (US 2001)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ACRL 1 (Defines info need)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ACRL 2 (Accesses info)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ACRL 3 (Evaluates info critically)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ACRL 4 (Uses info effectively)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ACRL 5 (Uses info ethically &amp; legally)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</a:tr>
              <a:tr h="929573"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ACRL Framework (US 2015)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 as inquiry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Searching as strategic exploration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Authority is constructed /contextual; Scholarship as conversation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Information creation as a process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Information has value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</a:tr>
              <a:tr h="761945"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ANCIL (UK 2011)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Strand 5 (Resource discovery)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Strand 4 (Mapping and evaluating)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Strand 8 (Present and communicate) + Strand 9 (Synthesizing)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Strand 7 (Ethical dimension)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</a:tr>
              <a:tr h="666663"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ANZIL (AU/NZ 2004)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ANZIL 1 (Recognizes)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ANZIL 2 (Finds) + ANZIL 4 (Manages)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ANZIL 3 (Critically evaluates)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ANZIL 5 (Applies)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ANZIL 6 (Uses)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</a:tr>
              <a:tr h="594317"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SCONUL (UK 2011)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SCONUL 1 (Identify) + SCONUL 2 (Scope)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2000" i="1">
                          <a:solidFill>
                            <a:srgbClr val="1D2D76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defRPr>
                      </a:lvl1pPr>
                      <a:lvl2pPr marL="742950" indent="-28575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2pPr>
                      <a:lvl3pPr marL="11430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3pPr>
                      <a:lvl4pPr marL="16002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Corbe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4pPr>
                      <a:lvl5pPr marL="2057400" indent="-228600" defTabSz="685800">
                        <a:lnSpc>
                          <a:spcPct val="112000"/>
                        </a:lnSpc>
                        <a:spcBef>
                          <a:spcPts val="900"/>
                        </a:spcBef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12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Font typeface="Arial" charset="0"/>
                        <a:defRPr sz="3400" i="1">
                          <a:solidFill>
                            <a:srgbClr val="262626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SCONUL 3 (Plan) + SCONUL 4 (Gather)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SCONUL 5 (Evaluate)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SCONUL 7 (Present)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SCONUL 6 (Manage)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2AB9D7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2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Revised Assignment </a:t>
            </a:r>
            <a:b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Search Filters</a:t>
            </a: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00331"/>
            <a:ext cx="7886700" cy="260192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glow rad="127000">
              <a:srgbClr val="2AB9D7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654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Search Functionality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7" y="1604424"/>
            <a:ext cx="7246620" cy="3162300"/>
          </a:xfrm>
          <a:ln w="19050">
            <a:solidFill>
              <a:srgbClr val="2AB9D7"/>
            </a:solidFill>
          </a:ln>
          <a:effectLst>
            <a:glow rad="127000">
              <a:srgbClr val="2AB9D7">
                <a:alpha val="40000"/>
              </a:srgbClr>
            </a:glo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132" y="5158596"/>
            <a:ext cx="7990218" cy="100111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Search results incomplete</a:t>
            </a:r>
          </a:p>
        </p:txBody>
      </p:sp>
      <p:sp>
        <p:nvSpPr>
          <p:cNvPr id="2" name="Rectangle 1"/>
          <p:cNvSpPr/>
          <p:nvPr/>
        </p:nvSpPr>
        <p:spPr>
          <a:xfrm>
            <a:off x="5063704" y="5158596"/>
            <a:ext cx="3769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indent="-239713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Inconsistent tagging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Enhance Community Features</a:t>
            </a:r>
            <a:r>
              <a:rPr lang="en-US" b="1" dirty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0" y="2093784"/>
            <a:ext cx="8011767" cy="3338236"/>
          </a:xfrm>
          <a:ln w="19050">
            <a:solidFill>
              <a:srgbClr val="2AB9D7"/>
            </a:solidFill>
          </a:ln>
          <a:effectLst>
            <a:glow rad="127000">
              <a:srgbClr val="2AB9D7">
                <a:alpha val="40000"/>
              </a:srgbClr>
            </a:glow>
          </a:effectLst>
        </p:spPr>
      </p:pic>
      <p:sp>
        <p:nvSpPr>
          <p:cNvPr id="5" name="Oval 4"/>
          <p:cNvSpPr/>
          <p:nvPr/>
        </p:nvSpPr>
        <p:spPr>
          <a:xfrm>
            <a:off x="559637" y="2145543"/>
            <a:ext cx="948360" cy="4356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349898"/>
                </a:solidFill>
                <a:latin typeface="Arial" charset="0"/>
                <a:ea typeface="Arial" charset="0"/>
                <a:cs typeface="Arial" charset="0"/>
              </a:rPr>
              <a:t>www.projectcora.org</a:t>
            </a:r>
            <a:endParaRPr lang="en-US" sz="4800" b="1" dirty="0">
              <a:solidFill>
                <a:srgbClr val="3498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49" y="4881182"/>
            <a:ext cx="883944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projectcora</a:t>
            </a:r>
            <a:endParaRPr lang="en-US" sz="3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facebook.com/</a:t>
            </a:r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openprojectcora</a:t>
            </a: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11"/>
            <a:ext cx="4343400" cy="1483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7795" y="2508424"/>
            <a:ext cx="489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49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Section Innovation Award 2017</a:t>
            </a:r>
            <a:endParaRPr lang="en-US" b="1" dirty="0">
              <a:solidFill>
                <a:srgbClr val="349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Is </a:t>
            </a:r>
            <a:r>
              <a:rPr lang="en-US" b="1" dirty="0" smtClean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CORA?</a:t>
            </a:r>
            <a:endParaRPr lang="en-US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/>
          <a:stretch/>
        </p:blipFill>
        <p:spPr bwMode="auto">
          <a:xfrm>
            <a:off x="727174" y="1798151"/>
            <a:ext cx="7689649" cy="3548072"/>
          </a:xfrm>
          <a:prstGeom prst="rect">
            <a:avLst/>
          </a:prstGeom>
          <a:noFill/>
          <a:ln w="19050">
            <a:solidFill>
              <a:srgbClr val="2AB9D7"/>
            </a:solidFill>
            <a:miter lim="800000"/>
            <a:headEnd/>
            <a:tailEnd/>
          </a:ln>
          <a:effectLst>
            <a:glow rad="127000">
              <a:srgbClr val="2AB9D7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7175" y="5445296"/>
            <a:ext cx="7689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www.projectcora.org</a:t>
            </a:r>
            <a:endParaRPr lang="en-US" sz="2000" dirty="0">
              <a:solidFill>
                <a:srgbClr val="2AB9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 Funding</a:t>
            </a:r>
            <a:endParaRPr lang="en-US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406" y="4971090"/>
            <a:ext cx="2919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Image courtesy of </a:t>
            </a:r>
            <a:r>
              <a:rPr lang="en-US" sz="1200" dirty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http://scelc.org/about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3" b="54501"/>
          <a:stretch>
            <a:fillRect/>
          </a:stretch>
        </p:blipFill>
        <p:spPr>
          <a:xfrm>
            <a:off x="329406" y="1866529"/>
            <a:ext cx="8485188" cy="3048000"/>
          </a:xfrm>
          <a:ln w="19050">
            <a:solidFill>
              <a:srgbClr val="2AB9D7"/>
            </a:solidFill>
            <a:miter lim="800000"/>
            <a:headEnd/>
            <a:tailEnd/>
          </a:ln>
          <a:effectLst>
            <a:glow rad="127000">
              <a:srgbClr val="2AB9D7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372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Recipe Metaphor</a:t>
            </a:r>
            <a:endParaRPr lang="en-US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2470" y="5066574"/>
            <a:ext cx="3781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Image courtesy of </a:t>
            </a:r>
            <a:r>
              <a:rPr lang="en-US" sz="1200" dirty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http</a:t>
            </a:r>
            <a:r>
              <a:rPr lang="en-US" sz="1200" dirty="0" smtClean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://</a:t>
            </a:r>
            <a:r>
              <a:rPr lang="en-US" sz="1200" dirty="0" err="1" smtClean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railhighered.org</a:t>
            </a:r>
            <a:endParaRPr lang="en-US" sz="1200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r="12740"/>
          <a:stretch>
            <a:fillRect/>
          </a:stretch>
        </p:blipFill>
        <p:spPr>
          <a:xfrm>
            <a:off x="4812470" y="1958013"/>
            <a:ext cx="3781419" cy="3069638"/>
          </a:xfrm>
          <a:ln w="19050">
            <a:solidFill>
              <a:srgbClr val="2AB9D7"/>
            </a:solidFill>
            <a:miter lim="800000"/>
            <a:headEnd/>
            <a:tailEnd/>
          </a:ln>
          <a:effectLst>
            <a:glow rad="127000">
              <a:srgbClr val="2AB9D7">
                <a:alpha val="40000"/>
              </a:srgb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562073" y="5066574"/>
            <a:ext cx="3556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Image courtesy of </a:t>
            </a:r>
            <a:r>
              <a:rPr lang="en-US" sz="1200" dirty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http</a:t>
            </a:r>
            <a:r>
              <a:rPr lang="en-US" sz="1200" dirty="0" smtClean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://</a:t>
            </a:r>
            <a:r>
              <a:rPr lang="en-US" sz="1200" dirty="0" err="1" smtClean="0">
                <a:solidFill>
                  <a:srgbClr val="2AB9D7"/>
                </a:solidFill>
                <a:latin typeface="Arial" charset="0"/>
                <a:ea typeface="Arial" charset="0"/>
                <a:cs typeface="Arial" charset="0"/>
              </a:rPr>
              <a:t>tastykitchen.com</a:t>
            </a:r>
            <a:endParaRPr lang="en-US" sz="1200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3" y="1958013"/>
            <a:ext cx="3556346" cy="3069638"/>
          </a:xfrm>
          <a:ln w="19050">
            <a:solidFill>
              <a:srgbClr val="2AB9D7"/>
            </a:solidFill>
            <a:miter lim="800000"/>
            <a:headEnd/>
            <a:tailEnd/>
          </a:ln>
          <a:effectLst>
            <a:glow rad="127000">
              <a:srgbClr val="2AB9D7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734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9303" y="3361396"/>
            <a:ext cx="762304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b="1" dirty="0" smtClean="0">
                <a:solidFill>
                  <a:schemeClr val="bg1"/>
                </a:solidFill>
                <a:latin typeface="Arial" charset="0"/>
              </a:rPr>
              <a:t>Tell us about a research assignment that you think was effective or productive? What made it so?</a:t>
            </a:r>
          </a:p>
          <a:p>
            <a:pPr marL="233363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b="1" dirty="0" smtClean="0">
                <a:solidFill>
                  <a:schemeClr val="bg1"/>
                </a:solidFill>
                <a:latin typeface="Arial" charset="0"/>
              </a:rPr>
              <a:t>Did you ever assign a research assignment that wasn’t effective or productive? Why didn’t it work?</a:t>
            </a:r>
          </a:p>
          <a:p>
            <a:pPr marL="233363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b="1" dirty="0" smtClean="0">
                <a:solidFill>
                  <a:schemeClr val="bg1"/>
                </a:solidFill>
                <a:latin typeface="Arial" charset="0"/>
              </a:rPr>
              <a:t>What features would make a shared online research assignment database easier for you to use?</a:t>
            </a:r>
          </a:p>
          <a:p>
            <a:pPr marL="233363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b="1" dirty="0" smtClean="0">
                <a:solidFill>
                  <a:schemeClr val="bg1"/>
                </a:solidFill>
                <a:latin typeface="Arial" charset="0"/>
              </a:rPr>
              <a:t>How do you come up with ideas for research assignments?</a:t>
            </a:r>
          </a:p>
          <a:p>
            <a:pPr marL="233363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b="1" dirty="0" smtClean="0">
                <a:solidFill>
                  <a:schemeClr val="bg1"/>
                </a:solidFill>
                <a:latin typeface="Arial" charset="0"/>
              </a:rPr>
              <a:t>Do you like the name CORA for this project?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6" y="414199"/>
            <a:ext cx="7613617" cy="26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 Development</a:t>
            </a:r>
            <a:endParaRPr lang="en-US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7" y="1799460"/>
            <a:ext cx="5733003" cy="2368652"/>
          </a:xfrm>
          <a:prstGeom prst="rect">
            <a:avLst/>
          </a:prstGeom>
          <a:solidFill>
            <a:srgbClr val="2AB9D7"/>
          </a:solidFill>
          <a:ln w="19050">
            <a:solidFill>
              <a:srgbClr val="2AB9D7"/>
            </a:solidFill>
          </a:ln>
          <a:effectLst>
            <a:glow rad="127000">
              <a:srgbClr val="2AB9D7">
                <a:alpha val="4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01" y="3892066"/>
            <a:ext cx="2596673" cy="25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04" y="6101960"/>
            <a:ext cx="3943350" cy="408644"/>
          </a:xfrm>
        </p:spPr>
        <p:txBody>
          <a:bodyPr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Assignment Search</a:t>
            </a:r>
            <a:endParaRPr lang="en-US" sz="1600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22019" y="5202195"/>
            <a:ext cx="4055664" cy="408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Assignment Example</a:t>
            </a:r>
            <a:endParaRPr lang="en-US" sz="1600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Assignments</a:t>
            </a:r>
            <a:endParaRPr lang="en-US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9" y="2067554"/>
            <a:ext cx="4055664" cy="3026937"/>
          </a:xfrm>
          <a:prstGeom prst="rect">
            <a:avLst/>
          </a:prstGeom>
          <a:noFill/>
          <a:ln w="19050">
            <a:solidFill>
              <a:srgbClr val="2AB9D7"/>
            </a:solidFill>
            <a:miter lim="800000"/>
            <a:headEnd/>
            <a:tailEnd/>
          </a:ln>
          <a:effectLst>
            <a:glow rad="127000">
              <a:srgbClr val="2AB9D7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" b="15836"/>
          <a:stretch>
            <a:fillRect/>
          </a:stretch>
        </p:blipFill>
        <p:spPr bwMode="auto">
          <a:xfrm>
            <a:off x="421256" y="1403734"/>
            <a:ext cx="3943350" cy="4621679"/>
          </a:xfrm>
          <a:prstGeom prst="rect">
            <a:avLst/>
          </a:prstGeom>
          <a:noFill/>
          <a:ln w="19050">
            <a:solidFill>
              <a:srgbClr val="2AB9D7"/>
            </a:solidFill>
            <a:miter lim="800000"/>
            <a:headEnd/>
            <a:tailEnd/>
          </a:ln>
          <a:effectLst>
            <a:glow rad="127000">
              <a:srgbClr val="2AB9D7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Open Educational Resource </a:t>
            </a:r>
            <a:b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(OER)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/>
          <a:stretch/>
        </p:blipFill>
        <p:spPr>
          <a:xfrm>
            <a:off x="637495" y="2207623"/>
            <a:ext cx="7886700" cy="2764156"/>
          </a:xfrm>
          <a:ln w="19050">
            <a:solidFill>
              <a:srgbClr val="2AB9D7"/>
            </a:solidFill>
          </a:ln>
          <a:effectLst>
            <a:glow rad="127000">
              <a:srgbClr val="2AB9D7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117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52" y="5748840"/>
            <a:ext cx="3690529" cy="408644"/>
          </a:xfrm>
        </p:spPr>
        <p:txBody>
          <a:bodyPr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Search Teaching Resources</a:t>
            </a:r>
            <a:endParaRPr lang="en-US" sz="1600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08896" y="5039810"/>
            <a:ext cx="4014787" cy="408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 Resource Example</a:t>
            </a:r>
            <a:endParaRPr lang="en-US" sz="1600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Teaching Resources</a:t>
            </a:r>
            <a:endParaRPr lang="en-US" b="1" dirty="0">
              <a:solidFill>
                <a:srgbClr val="2AB9D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>
            <a:fillRect/>
          </a:stretch>
        </p:blipFill>
        <p:spPr>
          <a:xfrm>
            <a:off x="524953" y="1621116"/>
            <a:ext cx="3690528" cy="4075493"/>
          </a:xfrm>
          <a:ln w="19050">
            <a:solidFill>
              <a:srgbClr val="2AB9D7"/>
            </a:solidFill>
          </a:ln>
          <a:effectLst>
            <a:glow rad="127000">
              <a:srgbClr val="2AB9D7">
                <a:alpha val="40000"/>
              </a:srgbClr>
            </a:glow>
          </a:effec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96" y="2274134"/>
            <a:ext cx="4014787" cy="2717800"/>
          </a:xfrm>
          <a:prstGeom prst="rect">
            <a:avLst/>
          </a:prstGeom>
          <a:noFill/>
          <a:ln w="19050">
            <a:solidFill>
              <a:srgbClr val="2AB9D7"/>
            </a:solidFill>
            <a:miter lim="800000"/>
            <a:headEnd/>
            <a:tailEnd/>
          </a:ln>
          <a:effectLst>
            <a:glow rad="127000">
              <a:srgbClr val="2AB9D7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448</Words>
  <Application>Microsoft Macintosh PowerPoint</Application>
  <PresentationFormat>On-screen Show (4:3)</PresentationFormat>
  <Paragraphs>77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What Is CORA?</vt:lpstr>
      <vt:lpstr>Project Funding</vt:lpstr>
      <vt:lpstr>Recipe Metaphor</vt:lpstr>
      <vt:lpstr>PowerPoint Presentation</vt:lpstr>
      <vt:lpstr>PowerPoint Presentation</vt:lpstr>
      <vt:lpstr>Assignment Search</vt:lpstr>
      <vt:lpstr>Open Educational Resource  (OER)</vt:lpstr>
      <vt:lpstr>Search Teaching Resources</vt:lpstr>
      <vt:lpstr>PowerPoint Presentation</vt:lpstr>
      <vt:lpstr>PowerPoint Presentation</vt:lpstr>
      <vt:lpstr>Revised Assignment  Search Filters</vt:lpstr>
      <vt:lpstr>Search Functionality</vt:lpstr>
      <vt:lpstr>Enhance Community Features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Archambault</dc:creator>
  <cp:lastModifiedBy>Scott Archambault</cp:lastModifiedBy>
  <cp:revision>99</cp:revision>
  <dcterms:created xsi:type="dcterms:W3CDTF">2016-07-27T17:18:07Z</dcterms:created>
  <dcterms:modified xsi:type="dcterms:W3CDTF">2017-04-29T23:02:56Z</dcterms:modified>
</cp:coreProperties>
</file>