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3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3184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0005" y="1479477"/>
            <a:ext cx="9711469" cy="2423368"/>
          </a:xfrm>
        </p:spPr>
        <p:txBody>
          <a:bodyPr>
            <a:normAutofit fontScale="90000"/>
          </a:bodyPr>
          <a:lstStyle/>
          <a:p>
            <a:r>
              <a:rPr lang="en-US" sz="6000" b="1" i="1" dirty="0"/>
              <a:t>In the </a:t>
            </a:r>
            <a:r>
              <a:rPr lang="en-US" sz="6000" b="1" i="1" dirty="0" smtClean="0"/>
              <a:t>Beginning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 </a:t>
            </a:r>
            <a:r>
              <a:rPr lang="en-US" sz="6000" dirty="0"/>
              <a:t>How to Start a Scholarly Communications </a:t>
            </a:r>
            <a:r>
              <a:rPr lang="en-US" sz="6000" dirty="0" smtClean="0"/>
              <a:t>Program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4" y="4285052"/>
            <a:ext cx="6831673" cy="1293815"/>
          </a:xfrm>
        </p:spPr>
        <p:txBody>
          <a:bodyPr>
            <a:normAutofit/>
          </a:bodyPr>
          <a:lstStyle/>
          <a:p>
            <a:r>
              <a:rPr lang="en-US" dirty="0"/>
              <a:t>Rita </a:t>
            </a:r>
            <a:r>
              <a:rPr lang="en-US" dirty="0" err="1" smtClean="0"/>
              <a:t>Premo</a:t>
            </a:r>
            <a:r>
              <a:rPr lang="en-US" dirty="0" smtClean="0"/>
              <a:t>, Sonoma </a:t>
            </a:r>
            <a:r>
              <a:rPr lang="en-US" dirty="0"/>
              <a:t>State University</a:t>
            </a:r>
          </a:p>
          <a:p>
            <a:r>
              <a:rPr lang="en-US" dirty="0" smtClean="0"/>
              <a:t>California </a:t>
            </a:r>
            <a:r>
              <a:rPr lang="en-US" dirty="0"/>
              <a:t>Conference on Library Instruction</a:t>
            </a:r>
          </a:p>
          <a:p>
            <a:r>
              <a:rPr lang="en-US" dirty="0"/>
              <a:t>May 5,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5872"/>
          </a:xfrm>
        </p:spPr>
        <p:txBody>
          <a:bodyPr/>
          <a:lstStyle/>
          <a:p>
            <a:r>
              <a:rPr lang="en-US" dirty="0" smtClean="0"/>
              <a:t>The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64413"/>
            <a:ext cx="10402584" cy="4202987"/>
          </a:xfrm>
        </p:spPr>
        <p:txBody>
          <a:bodyPr/>
          <a:lstStyle/>
          <a:p>
            <a:r>
              <a:rPr lang="en-US" dirty="0" smtClean="0"/>
              <a:t>New Scholarly </a:t>
            </a:r>
            <a:r>
              <a:rPr lang="en-US" dirty="0"/>
              <a:t>Communications </a:t>
            </a:r>
            <a:r>
              <a:rPr lang="en-US" dirty="0" smtClean="0"/>
              <a:t>Librarian position</a:t>
            </a:r>
          </a:p>
          <a:p>
            <a:r>
              <a:rPr lang="en-US" dirty="0" smtClean="0"/>
              <a:t>2015-17 </a:t>
            </a:r>
            <a:r>
              <a:rPr lang="en-US" dirty="0"/>
              <a:t>library strategy: “Exercise campus-wide leadership in scholarly communications and open access publishing </a:t>
            </a:r>
            <a:r>
              <a:rPr lang="en-US" dirty="0" smtClean="0"/>
              <a:t>initiatives”</a:t>
            </a:r>
            <a:endParaRPr lang="en-US" dirty="0"/>
          </a:p>
          <a:p>
            <a:r>
              <a:rPr lang="en-US" dirty="0" smtClean="0"/>
              <a:t>Institutional Repository</a:t>
            </a:r>
          </a:p>
          <a:p>
            <a:pPr marL="692150" lvl="1" indent="-233363"/>
            <a:r>
              <a:rPr lang="en-US" dirty="0" smtClean="0"/>
              <a:t>Through the CSU Chancellor’s Office</a:t>
            </a:r>
          </a:p>
          <a:p>
            <a:pPr marL="692150" lvl="1" indent="-233363"/>
            <a:r>
              <a:rPr lang="en-US" dirty="0" smtClean="0"/>
              <a:t>Responsibilities held by multiple staff, departments over the years</a:t>
            </a:r>
          </a:p>
          <a:p>
            <a:pPr marL="692150" lvl="1" indent="-233363"/>
            <a:r>
              <a:rPr lang="en-US" dirty="0" smtClean="0"/>
              <a:t>Electronic </a:t>
            </a:r>
            <a:r>
              <a:rPr lang="en-US" dirty="0"/>
              <a:t>thesis mandate: Fall 2015 </a:t>
            </a:r>
            <a:endParaRPr lang="en-US" dirty="0" smtClean="0"/>
          </a:p>
          <a:p>
            <a:pPr marL="692150" lvl="1" indent="-233363"/>
            <a:endParaRPr lang="en-US" dirty="0"/>
          </a:p>
          <a:p>
            <a:pPr marL="404813" indent="-395288"/>
            <a:r>
              <a:rPr lang="en-US" sz="2400" b="1" dirty="0" smtClean="0"/>
              <a:t>The Challenge: Where to begin?!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1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755"/>
          </a:xfrm>
        </p:spPr>
        <p:txBody>
          <a:bodyPr/>
          <a:lstStyle/>
          <a:p>
            <a:r>
              <a:rPr lang="en-US" dirty="0" smtClean="0"/>
              <a:t>Accidental opportunities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35162"/>
            <a:ext cx="9601200" cy="4232238"/>
          </a:xfrm>
        </p:spPr>
        <p:txBody>
          <a:bodyPr/>
          <a:lstStyle/>
          <a:p>
            <a:r>
              <a:rPr lang="en-US" dirty="0" smtClean="0"/>
              <a:t>Brief meetings with various folks on campus: Faculty Affairs, liaison school dean and chairs, community engagement, Faculty Center</a:t>
            </a:r>
          </a:p>
          <a:p>
            <a:pPr marL="628650" lvl="1" indent="-169863"/>
            <a:r>
              <a:rPr lang="en-US" dirty="0" smtClean="0"/>
              <a:t>Opportunity to explain what scholarly communications is</a:t>
            </a:r>
          </a:p>
          <a:p>
            <a:pPr marL="628650" lvl="1" indent="-169863"/>
            <a:r>
              <a:rPr lang="en-US" dirty="0" smtClean="0"/>
              <a:t>Introduced me to potential partners and targets for outreach</a:t>
            </a:r>
          </a:p>
          <a:p>
            <a:pPr marL="628650" lvl="1" indent="-169863"/>
            <a:r>
              <a:rPr lang="en-US" dirty="0" smtClean="0"/>
              <a:t>Led to other introductions on campus, opportunities: e.g., presentation to new faculty cohort on copyright and IP and engagement in campus OER projects</a:t>
            </a:r>
          </a:p>
          <a:p>
            <a:pPr marL="404813" indent="-395288"/>
            <a:r>
              <a:rPr lang="en-US" dirty="0" smtClean="0"/>
              <a:t>Library instruction</a:t>
            </a:r>
          </a:p>
          <a:p>
            <a:pPr marL="628650" lvl="1" indent="-169863"/>
            <a:r>
              <a:rPr lang="en-US" dirty="0" smtClean="0"/>
              <a:t>Within first 2 weeks on campus</a:t>
            </a:r>
          </a:p>
          <a:p>
            <a:pPr marL="628650" lvl="1" indent="-169863"/>
            <a:r>
              <a:rPr lang="en-US" dirty="0" smtClean="0"/>
              <a:t>To introduce me to disciplinary programs</a:t>
            </a:r>
          </a:p>
          <a:p>
            <a:pPr marL="628650" lvl="1" indent="-169863"/>
            <a:r>
              <a:rPr lang="en-US" dirty="0" smtClean="0"/>
              <a:t>Each provided a chance to raise scholarly communications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14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49362"/>
          </a:xfrm>
        </p:spPr>
        <p:txBody>
          <a:bodyPr/>
          <a:lstStyle/>
          <a:p>
            <a:r>
              <a:rPr lang="en-US" dirty="0" smtClean="0"/>
              <a:t>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35162"/>
            <a:ext cx="9601200" cy="3581400"/>
          </a:xfrm>
        </p:spPr>
        <p:txBody>
          <a:bodyPr/>
          <a:lstStyle/>
          <a:p>
            <a:r>
              <a:rPr lang="en-US" dirty="0" smtClean="0"/>
              <a:t>Introduction to research methods and evidence-based nursing</a:t>
            </a:r>
          </a:p>
          <a:p>
            <a:r>
              <a:rPr lang="en-US" dirty="0" smtClean="0"/>
              <a:t>Students had some experience searching the literature; mostly ”non-traditional”</a:t>
            </a:r>
          </a:p>
          <a:p>
            <a:r>
              <a:rPr lang="en-US" dirty="0" smtClean="0"/>
              <a:t>Squeezing in some </a:t>
            </a:r>
            <a:r>
              <a:rPr lang="en-US" dirty="0" err="1" smtClean="0"/>
              <a:t>scholcomm</a:t>
            </a:r>
            <a:endParaRPr lang="en-US" dirty="0" smtClean="0"/>
          </a:p>
          <a:p>
            <a:pPr marL="576263" lvl="1" indent="-117475"/>
            <a:r>
              <a:rPr lang="en-US" dirty="0" smtClean="0"/>
              <a:t>Differences between PubMed, CINAHL, and other resources in terms of content, types of materials provided, types of research (and relation to EBN) abstracted entries vs. full text</a:t>
            </a:r>
          </a:p>
          <a:p>
            <a:pPr marL="576263" lvl="1" indent="-117475"/>
            <a:r>
              <a:rPr lang="en-US" dirty="0" smtClean="0"/>
              <a:t>Issues of access, off campus at clinical sites but also post-graduation: led into PMC and public research mandates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77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0271"/>
          </a:xfrm>
        </p:spPr>
        <p:txBody>
          <a:bodyPr/>
          <a:lstStyle/>
          <a:p>
            <a:r>
              <a:rPr lang="en-US" dirty="0" smtClean="0"/>
              <a:t>Science FYE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92132"/>
            <a:ext cx="9601200" cy="4275268"/>
          </a:xfrm>
        </p:spPr>
        <p:txBody>
          <a:bodyPr/>
          <a:lstStyle/>
          <a:p>
            <a:r>
              <a:rPr lang="en-US" dirty="0" smtClean="0"/>
              <a:t>Freshman-year experience for non-science majors, focused on issues of water management</a:t>
            </a:r>
          </a:p>
          <a:p>
            <a:r>
              <a:rPr lang="en-US" dirty="0" smtClean="0"/>
              <a:t>Total of 6 sessions of the course of 2 semesters</a:t>
            </a:r>
          </a:p>
          <a:p>
            <a:r>
              <a:rPr lang="en-US" dirty="0" err="1" smtClean="0"/>
              <a:t>Scholcomm</a:t>
            </a:r>
            <a:r>
              <a:rPr lang="en-US" dirty="0" smtClean="0"/>
              <a:t>-specific topics</a:t>
            </a:r>
          </a:p>
          <a:p>
            <a:pPr marL="576263" lvl="1" indent="-117475"/>
            <a:r>
              <a:rPr lang="en-US" dirty="0" smtClean="0"/>
              <a:t>Wikipedia: how is it created, who is involved, how can they use it in research</a:t>
            </a:r>
          </a:p>
          <a:p>
            <a:pPr marL="576263" lvl="1" indent="-117475"/>
            <a:r>
              <a:rPr lang="en-US" dirty="0" smtClean="0"/>
              <a:t>Types of scientific information, particularly gray literature and special collections</a:t>
            </a:r>
          </a:p>
          <a:p>
            <a:pPr marL="576263" lvl="1" indent="-117475"/>
            <a:r>
              <a:rPr lang="en-US" dirty="0" smtClean="0"/>
              <a:t>Comparing science reporting of a study and the study itself: what factors play a role in how the study is reported</a:t>
            </a:r>
          </a:p>
          <a:p>
            <a:pPr marL="576263" lvl="1" indent="-117475"/>
            <a:r>
              <a:rPr lang="en-US" dirty="0" smtClean="0"/>
              <a:t>Role of citations in the scholarly process: allows other researchers to find that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2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5574"/>
          </a:xfrm>
        </p:spPr>
        <p:txBody>
          <a:bodyPr/>
          <a:lstStyle/>
          <a:p>
            <a:r>
              <a:rPr lang="en-US" dirty="0" smtClean="0"/>
              <a:t>Where are we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81374"/>
            <a:ext cx="9601200" cy="4286026"/>
          </a:xfrm>
        </p:spPr>
        <p:txBody>
          <a:bodyPr/>
          <a:lstStyle/>
          <a:p>
            <a:r>
              <a:rPr lang="en-US" dirty="0" smtClean="0"/>
              <a:t>Using OER project as an avenue for general OA outreach</a:t>
            </a:r>
          </a:p>
          <a:p>
            <a:r>
              <a:rPr lang="en-US" dirty="0" smtClean="0"/>
              <a:t>First cohort of graduates falling under the e-thesis mandate </a:t>
            </a:r>
          </a:p>
          <a:p>
            <a:r>
              <a:rPr lang="en-US" dirty="0" smtClean="0"/>
              <a:t>Engagement with OA publishing on campus</a:t>
            </a:r>
          </a:p>
          <a:p>
            <a:r>
              <a:rPr lang="en-US" dirty="0" smtClean="0"/>
              <a:t>Developing a formal OA author fee fund</a:t>
            </a:r>
          </a:p>
          <a:p>
            <a:r>
              <a:rPr lang="en-US" dirty="0" smtClean="0"/>
              <a:t>Broader discussions within the library</a:t>
            </a:r>
          </a:p>
          <a:p>
            <a:pPr marL="576263" lvl="1" indent="-117475"/>
            <a:r>
              <a:rPr lang="en-US" dirty="0" smtClean="0"/>
              <a:t>Putting OA resources to A to Z list</a:t>
            </a:r>
          </a:p>
          <a:p>
            <a:pPr marL="576263" lvl="1" indent="-117475"/>
            <a:r>
              <a:rPr lang="en-US" dirty="0" smtClean="0"/>
              <a:t>Future of the IR</a:t>
            </a:r>
          </a:p>
          <a:p>
            <a:pPr marL="576263" lvl="1" indent="-117475"/>
            <a:r>
              <a:rPr lang="en-US" dirty="0" smtClean="0"/>
              <a:t>Collection development and OA</a:t>
            </a:r>
          </a:p>
          <a:p>
            <a:pPr marL="576263" lvl="1" indent="-117475"/>
            <a:r>
              <a:rPr lang="en-US" dirty="0" smtClean="0"/>
              <a:t>Addressing </a:t>
            </a:r>
            <a:r>
              <a:rPr lang="en-US" dirty="0" err="1" smtClean="0"/>
              <a:t>scholcomm</a:t>
            </a:r>
            <a:r>
              <a:rPr lang="en-US" dirty="0" smtClean="0"/>
              <a:t> in instruction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9811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529</TotalTime>
  <Words>393</Words>
  <Application>Microsoft Macintosh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In the Beginning  How to Start a Scholarly Communications Program</vt:lpstr>
      <vt:lpstr>The Situation</vt:lpstr>
      <vt:lpstr>Accidental opportunities </vt:lpstr>
      <vt:lpstr>Nursing</vt:lpstr>
      <vt:lpstr>Science FYE</vt:lpstr>
      <vt:lpstr>Where are we going?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Beginning  How to Start a Scholarly Communications Program</dc:title>
  <dc:creator>Microsoft Office User</dc:creator>
  <cp:lastModifiedBy>Microsoft Office User</cp:lastModifiedBy>
  <cp:revision>19</cp:revision>
  <dcterms:created xsi:type="dcterms:W3CDTF">2017-05-01T20:47:40Z</dcterms:created>
  <dcterms:modified xsi:type="dcterms:W3CDTF">2017-05-02T23:35:55Z</dcterms:modified>
</cp:coreProperties>
</file>