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3"/>
  </p:notesMasterIdLst>
  <p:sldIdLst>
    <p:sldId id="256" r:id="rId2"/>
    <p:sldId id="258" r:id="rId3"/>
    <p:sldId id="280" r:id="rId4"/>
    <p:sldId id="259" r:id="rId5"/>
    <p:sldId id="261" r:id="rId6"/>
    <p:sldId id="262" r:id="rId7"/>
    <p:sldId id="264" r:id="rId8"/>
    <p:sldId id="271" r:id="rId9"/>
    <p:sldId id="281" r:id="rId10"/>
    <p:sldId id="269" r:id="rId11"/>
    <p:sldId id="278" r:id="rId12"/>
  </p:sldIdLst>
  <p:sldSz cx="9144000" cy="5143500" type="screen16x9"/>
  <p:notesSz cx="6858000" cy="9144000"/>
  <p:embeddedFontLst>
    <p:embeddedFont>
      <p:font typeface="Raleway" panose="020B0604020202020204" charset="0"/>
      <p:regular r:id="rId14"/>
      <p:bold r:id="rId15"/>
      <p:italic r:id="rId16"/>
      <p:boldItalic r:id="rId17"/>
    </p:embeddedFont>
    <p:embeddedFont>
      <p:font typeface="Vidaloka" panose="020B0604020202020204" charset="0"/>
      <p:regular r:id="rId18"/>
    </p:embeddedFont>
    <p:embeddedFont>
      <p:font typeface="Montserrat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A35C09-4949-4F6E-A85F-B207E4D91F6B}">
  <a:tblStyle styleId="{1BA35C09-4949-4F6E-A85F-B207E4D91F6B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77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486769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298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5149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4937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7550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9293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7089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8300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2355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5352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4226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373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1D1D1B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373200" y="1373150"/>
            <a:ext cx="2397300" cy="23973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457500" y="1457250"/>
            <a:ext cx="2229000" cy="22290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1D1D1B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925200" y="925200"/>
            <a:ext cx="7293300" cy="3293100"/>
          </a:xfrm>
          <a:prstGeom prst="rect">
            <a:avLst/>
          </a:prstGeom>
          <a:solidFill>
            <a:srgbClr val="00010A">
              <a:alpha val="40770"/>
            </a:srgbClr>
          </a:solidFill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3453950" y="2763850"/>
            <a:ext cx="2236200" cy="78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1D1D1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Font typeface="Raleway"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latin typeface="Vidaloka"/>
                <a:ea typeface="Vidaloka"/>
                <a:cs typeface="Vidaloka"/>
                <a:sym typeface="Vidaloka"/>
              </a:rPr>
              <a:t>‹#›</a:t>
            </a:fld>
            <a:endParaRPr lang="en">
              <a:latin typeface="Vidaloka"/>
              <a:ea typeface="Vidaloka"/>
              <a:cs typeface="Vidaloka"/>
              <a:sym typeface="Vidalok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dark">
    <p:bg>
      <p:bgPr>
        <a:solidFill>
          <a:srgbClr val="1D1D1B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1188450" y="1194900"/>
            <a:ext cx="6767100" cy="27537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ight">
    <p:bg>
      <p:bgPr>
        <a:solidFill>
          <a:srgbClr val="FFFFFF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1188450" y="1194900"/>
            <a:ext cx="6767100" cy="2753700"/>
          </a:xfrm>
          <a:prstGeom prst="rect">
            <a:avLst/>
          </a:prstGeom>
          <a:noFill/>
          <a:ln w="9525" cap="flat" cmpd="sng">
            <a:solidFill>
              <a:srgbClr val="1D1D1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1188450" y="3948600"/>
            <a:ext cx="6767100" cy="119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1D1D1B"/>
                </a:solidFill>
              </a:rPr>
              <a:t>‹#›</a:t>
            </a:fld>
            <a:endParaRPr lang="en">
              <a:solidFill>
                <a:srgbClr val="1D1D1B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Clr>
                <a:srgbClr val="1D1D1B"/>
              </a:buClr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60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lnSpc>
                <a:spcPct val="115000"/>
              </a:lnSpc>
              <a:spcBef>
                <a:spcPts val="48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lnSpc>
                <a:spcPct val="115000"/>
              </a:lnSpc>
              <a:spcBef>
                <a:spcPts val="48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lnSpc>
                <a:spcPct val="115000"/>
              </a:lnSpc>
              <a:spcBef>
                <a:spcPts val="360"/>
              </a:spcBef>
              <a:buClr>
                <a:srgbClr val="576574"/>
              </a:buClr>
              <a:buSzPct val="1000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rPr>
              <a:t>‹#›</a:t>
            </a:fld>
            <a:endParaRPr lang="en" sz="6000">
              <a:solidFill>
                <a:srgbClr val="FFFFFF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5" r:id="rId5"/>
    <p:sldLayoutId id="214748365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wharton@fsu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3154680" y="1234440"/>
            <a:ext cx="2834640" cy="258318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 smtClean="0"/>
              <a:t>OER Workshops for Faculty: </a:t>
            </a:r>
            <a:r>
              <a:rPr lang="en" sz="1800" dirty="0" smtClean="0"/>
              <a:t/>
            </a:r>
            <a:br>
              <a:rPr lang="en" sz="1800" dirty="0" smtClean="0"/>
            </a:br>
            <a:r>
              <a:rPr lang="en" sz="1800" dirty="0" smtClean="0"/>
              <a:t>Distance Learning &amp; Library Collaborations</a:t>
            </a:r>
            <a:endParaRPr lang="en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ctrTitle" idx="4294967295"/>
          </p:nvPr>
        </p:nvSpPr>
        <p:spPr>
          <a:xfrm>
            <a:off x="1188150" y="1207698"/>
            <a:ext cx="6767100" cy="2139351"/>
          </a:xfrm>
          <a:prstGeom prst="rect">
            <a:avLst/>
          </a:prstGeom>
          <a:solidFill>
            <a:schemeClr val="tx1">
              <a:alpha val="44000"/>
            </a:schemeClr>
          </a:solidFill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400" dirty="0" smtClean="0">
                <a:solidFill>
                  <a:srgbClr val="FFFFFF"/>
                </a:solidFill>
              </a:rPr>
              <a:t>Leverage partnerhsips.</a:t>
            </a:r>
            <a:br>
              <a:rPr lang="en" sz="4400" dirty="0" smtClean="0">
                <a:solidFill>
                  <a:srgbClr val="FFFFFF"/>
                </a:solidFill>
              </a:rPr>
            </a:br>
            <a:r>
              <a:rPr lang="en" sz="4400" dirty="0" smtClean="0">
                <a:solidFill>
                  <a:srgbClr val="FFFFFF"/>
                </a:solidFill>
              </a:rPr>
              <a:t>Collaborate.</a:t>
            </a:r>
            <a:br>
              <a:rPr lang="en" sz="4400" dirty="0" smtClean="0">
                <a:solidFill>
                  <a:srgbClr val="FFFFFF"/>
                </a:solidFill>
              </a:rPr>
            </a:br>
            <a:r>
              <a:rPr lang="en" sz="4400" dirty="0" smtClean="0">
                <a:solidFill>
                  <a:srgbClr val="FFFFFF"/>
                </a:solidFill>
              </a:rPr>
              <a:t>Unite expertise.</a:t>
            </a:r>
            <a:endParaRPr lang="en" sz="4400" dirty="0">
              <a:solidFill>
                <a:srgbClr val="FFFFFF"/>
              </a:solidFill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subTitle" idx="4294967295"/>
          </p:nvPr>
        </p:nvSpPr>
        <p:spPr>
          <a:xfrm>
            <a:off x="1188150" y="3347049"/>
            <a:ext cx="6767100" cy="606390"/>
          </a:xfrm>
          <a:prstGeom prst="rect">
            <a:avLst/>
          </a:prstGeom>
          <a:solidFill>
            <a:schemeClr val="tx1">
              <a:alpha val="44000"/>
            </a:schemeClr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400" dirty="0" smtClean="0">
                <a:solidFill>
                  <a:srgbClr val="FFFFFF"/>
                </a:solidFill>
              </a:rPr>
              <a:t>Scholarly communication, distance services, distance or distributed learning.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ctrTitle" idx="4294967295"/>
          </p:nvPr>
        </p:nvSpPr>
        <p:spPr>
          <a:xfrm>
            <a:off x="1188450" y="1561299"/>
            <a:ext cx="6767100" cy="73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1D1D1B"/>
                </a:solidFill>
              </a:rPr>
              <a:t>THANKS!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subTitle" idx="4294967295"/>
          </p:nvPr>
        </p:nvSpPr>
        <p:spPr>
          <a:xfrm>
            <a:off x="1188450" y="2146599"/>
            <a:ext cx="6767100" cy="1150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400" dirty="0"/>
              <a:t>Any questions?</a:t>
            </a:r>
          </a:p>
          <a:p>
            <a:pPr lvl="0" algn="l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 dirty="0"/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/>
              <a:t>You can find me at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 smtClean="0"/>
              <a:t>@lnwharton · lwharton@fsu.edu</a:t>
            </a:r>
            <a:endParaRPr lang="en" sz="1400" dirty="0"/>
          </a:p>
        </p:txBody>
      </p:sp>
      <p:grpSp>
        <p:nvGrpSpPr>
          <p:cNvPr id="266" name="Shape 266"/>
          <p:cNvGrpSpPr/>
          <p:nvPr/>
        </p:nvGrpSpPr>
        <p:grpSpPr>
          <a:xfrm>
            <a:off x="4399008" y="449702"/>
            <a:ext cx="345970" cy="325504"/>
            <a:chOff x="5972700" y="2330200"/>
            <a:chExt cx="411625" cy="387275"/>
          </a:xfrm>
        </p:grpSpPr>
        <p:sp>
          <p:nvSpPr>
            <p:cNvPr id="267" name="Shape 26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9525" cap="rnd" cmpd="sng">
              <a:solidFill>
                <a:srgbClr val="1D1D1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68" name="Shape 26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9525" cap="rnd" cmpd="sng">
              <a:solidFill>
                <a:srgbClr val="1D1D1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 idx="4294967295"/>
          </p:nvPr>
        </p:nvSpPr>
        <p:spPr>
          <a:xfrm>
            <a:off x="1188450" y="1713699"/>
            <a:ext cx="6767100" cy="73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HELLO!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subTitle" idx="4294967295"/>
          </p:nvPr>
        </p:nvSpPr>
        <p:spPr>
          <a:xfrm>
            <a:off x="1188450" y="2298999"/>
            <a:ext cx="6767100" cy="164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400" dirty="0" smtClean="0">
                <a:solidFill>
                  <a:srgbClr val="FFFFFF"/>
                </a:solidFill>
              </a:rPr>
              <a:t>I’m Lindsey </a:t>
            </a:r>
            <a:r>
              <a:rPr lang="en" sz="1400" dirty="0" smtClean="0">
                <a:solidFill>
                  <a:srgbClr val="FFFFFF"/>
                </a:solidFill>
              </a:rPr>
              <a:t>Wharton,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400" dirty="0" smtClean="0">
                <a:solidFill>
                  <a:srgbClr val="FFFFFF"/>
                </a:solidFill>
              </a:rPr>
              <a:t>Extended Campus and Distance Services Librarian at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400" dirty="0" smtClean="0">
                <a:solidFill>
                  <a:srgbClr val="FFFFFF"/>
                </a:solidFill>
              </a:rPr>
              <a:t>Florida State University.</a:t>
            </a:r>
            <a:endParaRPr lang="en" sz="1400" dirty="0">
              <a:solidFill>
                <a:srgbClr val="FFFFFF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sz="1400" dirty="0">
              <a:solidFill>
                <a:srgbClr val="FFFFFF"/>
              </a:solidFill>
            </a:endParaRP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 smtClean="0">
                <a:solidFill>
                  <a:srgbClr val="FFFFFF"/>
                </a:solidFill>
                <a:hlinkClick r:id="rId3"/>
              </a:rPr>
              <a:t>lwharton@fsu.edu</a:t>
            </a:r>
            <a:endParaRPr lang="en" sz="1400" dirty="0" smtClean="0">
              <a:solidFill>
                <a:srgbClr val="FFFFFF"/>
              </a:solidFill>
            </a:endParaRP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 smtClean="0">
                <a:solidFill>
                  <a:srgbClr val="FFFFFF"/>
                </a:solidFill>
              </a:rPr>
              <a:t>@lnwharton</a:t>
            </a:r>
            <a:endParaRPr lang="en" sz="1400" dirty="0">
              <a:solidFill>
                <a:srgbClr val="FFFFFF"/>
              </a:solidFill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6" b="11445"/>
          <a:stretch/>
        </p:blipFill>
        <p:spPr>
          <a:xfrm>
            <a:off x="3877639" y="342099"/>
            <a:ext cx="1388122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ctrTitle" idx="4294967295"/>
          </p:nvPr>
        </p:nvSpPr>
        <p:spPr>
          <a:xfrm>
            <a:off x="2207586" y="3123455"/>
            <a:ext cx="4996152" cy="623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 smtClean="0">
                <a:solidFill>
                  <a:srgbClr val="FFFFFF"/>
                </a:solidFill>
              </a:rPr>
              <a:t>Why distance learning &amp; OER?</a:t>
            </a:r>
            <a:endParaRPr lang="en" sz="2400" dirty="0">
              <a:solidFill>
                <a:srgbClr val="FFFFFF"/>
              </a:solidFill>
            </a:endParaRPr>
          </a:p>
        </p:txBody>
      </p:sp>
      <p:grpSp>
        <p:nvGrpSpPr>
          <p:cNvPr id="95" name="Shape 95"/>
          <p:cNvGrpSpPr/>
          <p:nvPr/>
        </p:nvGrpSpPr>
        <p:grpSpPr>
          <a:xfrm>
            <a:off x="4054413" y="1577382"/>
            <a:ext cx="1035173" cy="1035154"/>
            <a:chOff x="6643075" y="3664250"/>
            <a:chExt cx="407950" cy="407975"/>
          </a:xfrm>
        </p:grpSpPr>
        <p:sp>
          <p:nvSpPr>
            <p:cNvPr id="96" name="Shape 96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97" name="Shape 97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98" name="Shape 98"/>
          <p:cNvGrpSpPr/>
          <p:nvPr/>
        </p:nvGrpSpPr>
        <p:grpSpPr>
          <a:xfrm rot="3241797">
            <a:off x="3457795" y="1763150"/>
            <a:ext cx="425620" cy="425596"/>
            <a:chOff x="576250" y="4319400"/>
            <a:chExt cx="442075" cy="442050"/>
          </a:xfrm>
        </p:grpSpPr>
        <p:sp>
          <p:nvSpPr>
            <p:cNvPr id="99" name="Shape 9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00" name="Shape 100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01" name="Shape 101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02" name="Shape 102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sp>
        <p:nvSpPr>
          <p:cNvPr id="103" name="Shape 103"/>
          <p:cNvSpPr/>
          <p:nvPr/>
        </p:nvSpPr>
        <p:spPr>
          <a:xfrm>
            <a:off x="4235774" y="1483303"/>
            <a:ext cx="161807" cy="154499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4" name="Shape 104"/>
          <p:cNvSpPr/>
          <p:nvPr/>
        </p:nvSpPr>
        <p:spPr>
          <a:xfrm rot="2697385">
            <a:off x="5223262" y="1820300"/>
            <a:ext cx="245621" cy="23452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5" name="Shape 105"/>
          <p:cNvSpPr/>
          <p:nvPr/>
        </p:nvSpPr>
        <p:spPr>
          <a:xfrm>
            <a:off x="3744300" y="2339600"/>
            <a:ext cx="98383" cy="93975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Shape 106"/>
          <p:cNvSpPr/>
          <p:nvPr/>
        </p:nvSpPr>
        <p:spPr>
          <a:xfrm rot="1280154">
            <a:off x="3980796" y="1468742"/>
            <a:ext cx="98367" cy="93971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 lang="en"/>
          </a:p>
        </p:txBody>
      </p:sp>
      <p:sp>
        <p:nvSpPr>
          <p:cNvPr id="108" name="Shape 108"/>
          <p:cNvSpPr/>
          <p:nvPr/>
        </p:nvSpPr>
        <p:spPr>
          <a:xfrm rot="1280082">
            <a:off x="4986220" y="2457575"/>
            <a:ext cx="160944" cy="153735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964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ctrTitle"/>
          </p:nvPr>
        </p:nvSpPr>
        <p:spPr>
          <a:xfrm>
            <a:off x="925200" y="925200"/>
            <a:ext cx="7293300" cy="3293100"/>
          </a:xfrm>
          <a:prstGeom prst="rect">
            <a:avLst/>
          </a:prstGeom>
          <a:solidFill>
            <a:srgbClr val="00010A">
              <a:alpha val="30000"/>
            </a:srgbClr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Our OER Team &amp; Initatives</a:t>
            </a:r>
            <a:endParaRPr lang="en" dirty="0"/>
          </a:p>
        </p:txBody>
      </p:sp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3453950" y="2763850"/>
            <a:ext cx="2236200" cy="78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A Multi-Pronged Approach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8941"/>
            <a:ext cx="4572000" cy="304561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 smtClean="0"/>
              <a:t>Our Initatives</a:t>
            </a:r>
            <a:endParaRPr lang="en" sz="2400" dirty="0"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1800" dirty="0" smtClean="0"/>
              <a:t>Alt-Textbook Grant Program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1800" dirty="0" smtClean="0"/>
              <a:t>Textbook Broke </a:t>
            </a:r>
            <a:r>
              <a:rPr lang="en" sz="1800" dirty="0" smtClean="0"/>
              <a:t>campaign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1800" dirty="0" smtClean="0"/>
              <a:t>Student survey</a:t>
            </a:r>
            <a:endParaRPr lang="en" sz="1800" dirty="0"/>
          </a:p>
          <a:p>
            <a:pPr marL="457200" lvl="0" indent="-228600" rtl="0">
              <a:spcBef>
                <a:spcPts val="0"/>
              </a:spcBef>
            </a:pPr>
            <a:r>
              <a:rPr lang="en" sz="1800" dirty="0" smtClean="0"/>
              <a:t>OER LibGuide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1800" dirty="0" smtClean="0"/>
              <a:t>OER in eReserves</a:t>
            </a:r>
            <a:endParaRPr lang="en" sz="1800" dirty="0"/>
          </a:p>
          <a:p>
            <a:pPr marL="457200" lvl="0" indent="-228600" rtl="0">
              <a:spcBef>
                <a:spcPts val="0"/>
              </a:spcBef>
            </a:pPr>
            <a:r>
              <a:rPr lang="en" sz="1800" dirty="0" smtClean="0"/>
              <a:t>OER </a:t>
            </a:r>
            <a:r>
              <a:rPr lang="en" sz="1800" dirty="0" smtClean="0"/>
              <a:t>faculty outreach</a:t>
            </a:r>
          </a:p>
          <a:p>
            <a:pPr lvl="0">
              <a:spcBef>
                <a:spcPts val="0"/>
              </a:spcBef>
              <a:buNone/>
            </a:pPr>
            <a:endParaRPr lang="en" dirty="0"/>
          </a:p>
          <a:p>
            <a:pPr marL="285750" lvl="2" indent="-285750">
              <a:buFont typeface="Courier New" panose="02070309020205020404" pitchFamily="49" charset="0"/>
              <a:buChar char="o"/>
            </a:pP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ctrTitle" idx="4294967295"/>
          </p:nvPr>
        </p:nvSpPr>
        <p:spPr>
          <a:xfrm>
            <a:off x="2207586" y="3123455"/>
            <a:ext cx="4996152" cy="623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 smtClean="0">
                <a:solidFill>
                  <a:srgbClr val="FFFFFF"/>
                </a:solidFill>
              </a:rPr>
              <a:t>Office of Distance Learning Faculty Development Series</a:t>
            </a:r>
            <a:endParaRPr lang="en" sz="2400" dirty="0">
              <a:solidFill>
                <a:srgbClr val="FFFFFF"/>
              </a:solidFill>
            </a:endParaRPr>
          </a:p>
        </p:txBody>
      </p:sp>
      <p:grpSp>
        <p:nvGrpSpPr>
          <p:cNvPr id="95" name="Shape 95"/>
          <p:cNvGrpSpPr/>
          <p:nvPr/>
        </p:nvGrpSpPr>
        <p:grpSpPr>
          <a:xfrm>
            <a:off x="4054413" y="1577382"/>
            <a:ext cx="1035173" cy="1035154"/>
            <a:chOff x="6643075" y="3664250"/>
            <a:chExt cx="407950" cy="407975"/>
          </a:xfrm>
        </p:grpSpPr>
        <p:sp>
          <p:nvSpPr>
            <p:cNvPr id="96" name="Shape 96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97" name="Shape 97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grpSp>
        <p:nvGrpSpPr>
          <p:cNvPr id="98" name="Shape 98"/>
          <p:cNvGrpSpPr/>
          <p:nvPr/>
        </p:nvGrpSpPr>
        <p:grpSpPr>
          <a:xfrm rot="3241797">
            <a:off x="3457795" y="1763150"/>
            <a:ext cx="425620" cy="425596"/>
            <a:chOff x="576250" y="4319400"/>
            <a:chExt cx="442075" cy="442050"/>
          </a:xfrm>
        </p:grpSpPr>
        <p:sp>
          <p:nvSpPr>
            <p:cNvPr id="99" name="Shape 9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00" name="Shape 100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01" name="Shape 101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02" name="Shape 102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103" name="Shape 103"/>
          <p:cNvSpPr/>
          <p:nvPr/>
        </p:nvSpPr>
        <p:spPr>
          <a:xfrm>
            <a:off x="4235774" y="1483303"/>
            <a:ext cx="161807" cy="154499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4" name="Shape 104"/>
          <p:cNvSpPr/>
          <p:nvPr/>
        </p:nvSpPr>
        <p:spPr>
          <a:xfrm rot="2697385">
            <a:off x="5223262" y="1820300"/>
            <a:ext cx="245621" cy="23452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5" name="Shape 105"/>
          <p:cNvSpPr/>
          <p:nvPr/>
        </p:nvSpPr>
        <p:spPr>
          <a:xfrm>
            <a:off x="3744300" y="2339600"/>
            <a:ext cx="98383" cy="93975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6" name="Shape 106"/>
          <p:cNvSpPr/>
          <p:nvPr/>
        </p:nvSpPr>
        <p:spPr>
          <a:xfrm rot="1280154">
            <a:off x="3980796" y="1468742"/>
            <a:ext cx="98367" cy="93971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sp>
        <p:nvSpPr>
          <p:cNvPr id="108" name="Shape 108"/>
          <p:cNvSpPr/>
          <p:nvPr/>
        </p:nvSpPr>
        <p:spPr>
          <a:xfrm rot="1280082">
            <a:off x="4986220" y="2457575"/>
            <a:ext cx="160944" cy="153735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50"/>
            <a:ext cx="4572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5283600" y="567625"/>
            <a:ext cx="31488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 smtClean="0"/>
              <a:t>“Innovate your Course with Open Educational Resources”</a:t>
            </a:r>
            <a:endParaRPr lang="en" sz="2000" dirty="0"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indent="-285750"/>
            <a:r>
              <a:rPr lang="en" sz="2400" dirty="0" smtClean="0"/>
              <a:t>Benefits of OER</a:t>
            </a:r>
          </a:p>
          <a:p>
            <a:pPr marL="285750" indent="-285750"/>
            <a:r>
              <a:rPr lang="en" sz="2400" dirty="0" smtClean="0"/>
              <a:t>Finding OER</a:t>
            </a:r>
          </a:p>
          <a:p>
            <a:pPr marL="285750" indent="-285750"/>
            <a:r>
              <a:rPr lang="en" sz="2400" dirty="0" smtClean="0"/>
              <a:t>Creating OER </a:t>
            </a:r>
          </a:p>
          <a:p>
            <a:pPr marL="285750" indent="-285750"/>
            <a:r>
              <a:rPr lang="en" sz="2400" dirty="0" smtClean="0"/>
              <a:t>OER Support at FSU</a:t>
            </a:r>
          </a:p>
          <a:p>
            <a:pPr marL="285750" indent="-285750"/>
            <a:r>
              <a:rPr lang="en" sz="2400" dirty="0" smtClean="0"/>
              <a:t>Copyright</a:t>
            </a:r>
            <a:endParaRPr lang="e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8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50"/>
            <a:ext cx="4572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Why it worked</a:t>
            </a:r>
            <a:endParaRPr lang="en" dirty="0"/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cxnSp>
        <p:nvCxnSpPr>
          <p:cNvPr id="201" name="Shape 201"/>
          <p:cNvCxnSpPr>
            <a:stCxn id="202" idx="2"/>
          </p:cNvCxnSpPr>
          <p:nvPr/>
        </p:nvCxnSpPr>
        <p:spPr>
          <a:xfrm>
            <a:off x="6858050" y="4322400"/>
            <a:ext cx="0" cy="832200"/>
          </a:xfrm>
          <a:prstGeom prst="straightConnector1">
            <a:avLst/>
          </a:prstGeom>
          <a:noFill/>
          <a:ln w="19050" cap="flat" cmpd="sng">
            <a:solidFill>
              <a:srgbClr val="1D1D1B"/>
            </a:solidFill>
            <a:prstDash val="solid"/>
            <a:round/>
            <a:headEnd type="diamond" w="lg" len="lg"/>
            <a:tailEnd type="none" w="lg" len="lg"/>
          </a:ln>
        </p:spPr>
      </p:cxnSp>
      <p:cxnSp>
        <p:nvCxnSpPr>
          <p:cNvPr id="203" name="Shape 203"/>
          <p:cNvCxnSpPr>
            <a:stCxn id="204" idx="2"/>
            <a:endCxn id="202" idx="0"/>
          </p:cNvCxnSpPr>
          <p:nvPr/>
        </p:nvCxnSpPr>
        <p:spPr>
          <a:xfrm>
            <a:off x="6858050" y="3321570"/>
            <a:ext cx="0" cy="627030"/>
          </a:xfrm>
          <a:prstGeom prst="straightConnector1">
            <a:avLst/>
          </a:prstGeom>
          <a:noFill/>
          <a:ln w="19050" cap="flat" cmpd="sng">
            <a:solidFill>
              <a:srgbClr val="1D1D1B"/>
            </a:solidFill>
            <a:prstDash val="solid"/>
            <a:round/>
            <a:headEnd type="diamond" w="lg" len="lg"/>
            <a:tailEnd type="diamond" w="lg" len="lg"/>
          </a:ln>
        </p:spPr>
      </p:cxnSp>
      <p:sp>
        <p:nvSpPr>
          <p:cNvPr id="205" name="Shape 205"/>
          <p:cNvSpPr txBox="1"/>
          <p:nvPr/>
        </p:nvSpPr>
        <p:spPr>
          <a:xfrm>
            <a:off x="5722100" y="1959102"/>
            <a:ext cx="2271900" cy="37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r</a:t>
            </a:r>
            <a:r>
              <a:rPr lang="en-US" dirty="0" smtClean="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ight time for instructors</a:t>
            </a:r>
            <a:endParaRPr lang="en" dirty="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5722100" y="3948600"/>
            <a:ext cx="2271900" cy="37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o</a:t>
            </a:r>
            <a:r>
              <a:rPr lang="en-US" dirty="0" smtClean="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nline access issues</a:t>
            </a:r>
            <a:endParaRPr lang="en" dirty="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4" name="Shape 204"/>
          <p:cNvSpPr txBox="1"/>
          <p:nvPr/>
        </p:nvSpPr>
        <p:spPr>
          <a:xfrm>
            <a:off x="5722100" y="2947771"/>
            <a:ext cx="2271900" cy="37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c</a:t>
            </a:r>
            <a:r>
              <a:rPr lang="en" dirty="0" smtClean="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rPr>
              <a:t>ampus-wide promotion</a:t>
            </a:r>
            <a:endParaRPr lang="en" dirty="0">
              <a:solidFill>
                <a:srgbClr val="57657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06" name="Shape 206"/>
          <p:cNvCxnSpPr>
            <a:stCxn id="205" idx="2"/>
            <a:endCxn id="204" idx="0"/>
          </p:cNvCxnSpPr>
          <p:nvPr/>
        </p:nvCxnSpPr>
        <p:spPr>
          <a:xfrm>
            <a:off x="6858050" y="2332902"/>
            <a:ext cx="0" cy="615000"/>
          </a:xfrm>
          <a:prstGeom prst="straightConnector1">
            <a:avLst/>
          </a:prstGeom>
          <a:noFill/>
          <a:ln w="19050" cap="flat" cmpd="sng">
            <a:solidFill>
              <a:srgbClr val="1D1D1B"/>
            </a:solidFill>
            <a:prstDash val="solid"/>
            <a:round/>
            <a:headEnd type="diamond" w="lg" len="lg"/>
            <a:tailEnd type="diamond" w="lg" len="lg"/>
          </a:ln>
        </p:spPr>
      </p:cxnSp>
      <p:cxnSp>
        <p:nvCxnSpPr>
          <p:cNvPr id="207" name="Shape 207"/>
          <p:cNvCxnSpPr>
            <a:stCxn id="205" idx="0"/>
          </p:cNvCxnSpPr>
          <p:nvPr/>
        </p:nvCxnSpPr>
        <p:spPr>
          <a:xfrm rot="10800000">
            <a:off x="6858050" y="1177002"/>
            <a:ext cx="0" cy="782100"/>
          </a:xfrm>
          <a:prstGeom prst="straightConnector1">
            <a:avLst/>
          </a:prstGeom>
          <a:noFill/>
          <a:ln w="19050" cap="flat" cmpd="sng">
            <a:solidFill>
              <a:srgbClr val="1D1D1B"/>
            </a:solidFill>
            <a:prstDash val="solid"/>
            <a:round/>
            <a:headEnd type="diamond" w="lg" len="lg"/>
            <a:tailEnd type="non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ctrTitle" idx="4294967295"/>
          </p:nvPr>
        </p:nvSpPr>
        <p:spPr>
          <a:xfrm>
            <a:off x="2207586" y="3123455"/>
            <a:ext cx="4996152" cy="623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 smtClean="0">
                <a:solidFill>
                  <a:srgbClr val="FFFFFF"/>
                </a:solidFill>
              </a:rPr>
              <a:t>OER in the LMS</a:t>
            </a:r>
            <a:endParaRPr lang="en" sz="2400" dirty="0">
              <a:solidFill>
                <a:srgbClr val="FFFFFF"/>
              </a:solidFill>
            </a:endParaRPr>
          </a:p>
        </p:txBody>
      </p:sp>
      <p:grpSp>
        <p:nvGrpSpPr>
          <p:cNvPr id="95" name="Shape 95"/>
          <p:cNvGrpSpPr/>
          <p:nvPr/>
        </p:nvGrpSpPr>
        <p:grpSpPr>
          <a:xfrm>
            <a:off x="4054413" y="1577382"/>
            <a:ext cx="1035173" cy="1035154"/>
            <a:chOff x="6643075" y="3664250"/>
            <a:chExt cx="407950" cy="407975"/>
          </a:xfrm>
        </p:grpSpPr>
        <p:sp>
          <p:nvSpPr>
            <p:cNvPr id="96" name="Shape 96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97" name="Shape 97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98" name="Shape 98"/>
          <p:cNvGrpSpPr/>
          <p:nvPr/>
        </p:nvGrpSpPr>
        <p:grpSpPr>
          <a:xfrm rot="3241797">
            <a:off x="3457795" y="1763150"/>
            <a:ext cx="425620" cy="425596"/>
            <a:chOff x="576250" y="4319400"/>
            <a:chExt cx="442075" cy="442050"/>
          </a:xfrm>
        </p:grpSpPr>
        <p:sp>
          <p:nvSpPr>
            <p:cNvPr id="99" name="Shape 9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00" name="Shape 100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01" name="Shape 101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02" name="Shape 102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sp>
        <p:nvSpPr>
          <p:cNvPr id="103" name="Shape 103"/>
          <p:cNvSpPr/>
          <p:nvPr/>
        </p:nvSpPr>
        <p:spPr>
          <a:xfrm>
            <a:off x="4235774" y="1483303"/>
            <a:ext cx="161807" cy="154499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4" name="Shape 104"/>
          <p:cNvSpPr/>
          <p:nvPr/>
        </p:nvSpPr>
        <p:spPr>
          <a:xfrm rot="2697385">
            <a:off x="5223262" y="1820300"/>
            <a:ext cx="245621" cy="23452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5" name="Shape 105"/>
          <p:cNvSpPr/>
          <p:nvPr/>
        </p:nvSpPr>
        <p:spPr>
          <a:xfrm>
            <a:off x="3744300" y="2339600"/>
            <a:ext cx="98383" cy="93975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Shape 106"/>
          <p:cNvSpPr/>
          <p:nvPr/>
        </p:nvSpPr>
        <p:spPr>
          <a:xfrm rot="1280154">
            <a:off x="3980796" y="1468742"/>
            <a:ext cx="98367" cy="93971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 lang="en" dirty="0"/>
          </a:p>
        </p:txBody>
      </p:sp>
      <p:sp>
        <p:nvSpPr>
          <p:cNvPr id="108" name="Shape 108"/>
          <p:cNvSpPr/>
          <p:nvPr/>
        </p:nvSpPr>
        <p:spPr>
          <a:xfrm rot="1280082">
            <a:off x="4986220" y="2457575"/>
            <a:ext cx="160944" cy="153735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250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rtrud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5381</TotalTime>
  <Words>136</Words>
  <Application>Microsoft Office PowerPoint</Application>
  <PresentationFormat>On-screen Show (16:9)</PresentationFormat>
  <Paragraphs>43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Raleway</vt:lpstr>
      <vt:lpstr>Arial</vt:lpstr>
      <vt:lpstr>Vidaloka</vt:lpstr>
      <vt:lpstr>Courier New</vt:lpstr>
      <vt:lpstr>Montserrat</vt:lpstr>
      <vt:lpstr>Gertrude template</vt:lpstr>
      <vt:lpstr>OER Workshops for Faculty:  Distance Learning &amp; Library Collaborations</vt:lpstr>
      <vt:lpstr>HELLO!</vt:lpstr>
      <vt:lpstr>Why distance learning &amp; OER?</vt:lpstr>
      <vt:lpstr>Our OER Team &amp; Initatives</vt:lpstr>
      <vt:lpstr>Our Initatives</vt:lpstr>
      <vt:lpstr>Office of Distance Learning Faculty Development Series</vt:lpstr>
      <vt:lpstr>“Innovate your Course with Open Educational Resources”</vt:lpstr>
      <vt:lpstr>Why it worked</vt:lpstr>
      <vt:lpstr>OER in the LMS</vt:lpstr>
      <vt:lpstr>Leverage partnerhsips. Collaborate. Unite expertise.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OER Workshops for Faculty:  Distance Learning &amp; Library Collaborations</dc:title>
  <dc:creator>Lindsey Wharton</dc:creator>
  <cp:lastModifiedBy>Wharton, Lindsey</cp:lastModifiedBy>
  <cp:revision>13</cp:revision>
  <dcterms:modified xsi:type="dcterms:W3CDTF">2017-04-28T16:51:01Z</dcterms:modified>
</cp:coreProperties>
</file>