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6" r:id="rId1"/>
  </p:sldMasterIdLst>
  <p:notesMasterIdLst>
    <p:notesMasterId r:id="rId20"/>
  </p:notesMasterIdLst>
  <p:sldIdLst>
    <p:sldId id="256" r:id="rId2"/>
    <p:sldId id="273" r:id="rId3"/>
    <p:sldId id="274" r:id="rId4"/>
    <p:sldId id="275" r:id="rId5"/>
    <p:sldId id="277" r:id="rId6"/>
    <p:sldId id="258" r:id="rId7"/>
    <p:sldId id="261" r:id="rId8"/>
    <p:sldId id="257" r:id="rId9"/>
    <p:sldId id="276" r:id="rId10"/>
    <p:sldId id="269" r:id="rId11"/>
    <p:sldId id="260" r:id="rId12"/>
    <p:sldId id="266" r:id="rId13"/>
    <p:sldId id="267" r:id="rId14"/>
    <p:sldId id="264" r:id="rId15"/>
    <p:sldId id="270" r:id="rId16"/>
    <p:sldId id="265" r:id="rId17"/>
    <p:sldId id="268" r:id="rId18"/>
    <p:sldId id="25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CFD530-951F-4635-AF2E-D87A1C52B22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200FEE-884E-4DB6-A038-3A865CB8E98B}">
      <dgm:prSet phldrT="[Text]" custT="1"/>
      <dgm:spPr/>
      <dgm:t>
        <a:bodyPr/>
        <a:lstStyle/>
        <a:p>
          <a:pPr algn="ctr"/>
          <a:r>
            <a:rPr lang="en-US" sz="3200" b="1" dirty="0" smtClean="0"/>
            <a:t>News report on scientific findings</a:t>
          </a:r>
          <a:endParaRPr lang="en-US" sz="3200" b="1" dirty="0"/>
        </a:p>
      </dgm:t>
    </dgm:pt>
    <dgm:pt modelId="{00BCD89E-91F6-4484-A91B-67CCC7E82C49}" type="parTrans" cxnId="{4B1471A9-ECCC-4037-9774-A428C46227E2}">
      <dgm:prSet/>
      <dgm:spPr/>
      <dgm:t>
        <a:bodyPr/>
        <a:lstStyle/>
        <a:p>
          <a:endParaRPr lang="en-US"/>
        </a:p>
      </dgm:t>
    </dgm:pt>
    <dgm:pt modelId="{D8CD4253-F860-4E05-8A31-051F31AB47A0}" type="sibTrans" cxnId="{4B1471A9-ECCC-4037-9774-A428C46227E2}">
      <dgm:prSet/>
      <dgm:spPr/>
      <dgm:t>
        <a:bodyPr/>
        <a:lstStyle/>
        <a:p>
          <a:endParaRPr lang="en-US"/>
        </a:p>
      </dgm:t>
    </dgm:pt>
    <dgm:pt modelId="{9557AF7B-4468-449B-8CFF-9A5F2273DEFA}">
      <dgm:prSet phldrT="[Text]" custT="1"/>
      <dgm:spPr/>
      <dgm:t>
        <a:bodyPr/>
        <a:lstStyle/>
        <a:p>
          <a:r>
            <a:rPr lang="en-US" sz="3200" b="1" dirty="0" smtClean="0"/>
            <a:t>Original publications in library database</a:t>
          </a:r>
          <a:endParaRPr lang="en-US" sz="3200" b="1" dirty="0"/>
        </a:p>
      </dgm:t>
    </dgm:pt>
    <dgm:pt modelId="{E30BBFDE-3F1E-4812-B9DD-AD9A1691280A}" type="parTrans" cxnId="{04631C1B-4C91-476B-A430-5C02AB565853}">
      <dgm:prSet/>
      <dgm:spPr/>
      <dgm:t>
        <a:bodyPr/>
        <a:lstStyle/>
        <a:p>
          <a:endParaRPr lang="en-US"/>
        </a:p>
      </dgm:t>
    </dgm:pt>
    <dgm:pt modelId="{B74F0C2E-EBEE-427D-8553-6D4F92E8F8A0}" type="sibTrans" cxnId="{04631C1B-4C91-476B-A430-5C02AB565853}">
      <dgm:prSet/>
      <dgm:spPr/>
      <dgm:t>
        <a:bodyPr/>
        <a:lstStyle/>
        <a:p>
          <a:endParaRPr lang="en-US"/>
        </a:p>
      </dgm:t>
    </dgm:pt>
    <dgm:pt modelId="{6F896AEB-AABD-4984-9AB2-FC0FB451AC1C}">
      <dgm:prSet phldrT="[Text]" custT="1"/>
      <dgm:spPr>
        <a:solidFill>
          <a:schemeClr val="accent4"/>
        </a:solidFill>
      </dgm:spPr>
      <dgm:t>
        <a:bodyPr/>
        <a:lstStyle/>
        <a:p>
          <a:pPr algn="ctr"/>
          <a:r>
            <a:rPr lang="en-US" sz="2400" b="1" dirty="0" smtClean="0"/>
            <a:t>How does client access to sources of information affect their understanding?</a:t>
          </a:r>
          <a:endParaRPr lang="en-US" sz="2400" b="1" dirty="0"/>
        </a:p>
      </dgm:t>
    </dgm:pt>
    <dgm:pt modelId="{F443CDDC-6971-4E09-8E50-595021B9D1EB}" type="parTrans" cxnId="{B1614A21-26BE-444B-BE57-6EF648D5544D}">
      <dgm:prSet/>
      <dgm:spPr/>
      <dgm:t>
        <a:bodyPr/>
        <a:lstStyle/>
        <a:p>
          <a:endParaRPr lang="en-US"/>
        </a:p>
      </dgm:t>
    </dgm:pt>
    <dgm:pt modelId="{5F972229-F208-4C69-96BB-7EBD136E5BDD}" type="sibTrans" cxnId="{B1614A21-26BE-444B-BE57-6EF648D5544D}">
      <dgm:prSet/>
      <dgm:spPr/>
      <dgm:t>
        <a:bodyPr/>
        <a:lstStyle/>
        <a:p>
          <a:endParaRPr lang="en-US"/>
        </a:p>
      </dgm:t>
    </dgm:pt>
    <dgm:pt modelId="{CB556403-1561-4DF1-8035-FAA6F27D0D5F}" type="pres">
      <dgm:prSet presAssocID="{A7CFD530-951F-4635-AF2E-D87A1C52B22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10091B-906C-4898-9427-039207C7CEF4}" type="pres">
      <dgm:prSet presAssocID="{A7CFD530-951F-4635-AF2E-D87A1C52B222}" presName="dummyMaxCanvas" presStyleCnt="0">
        <dgm:presLayoutVars/>
      </dgm:prSet>
      <dgm:spPr/>
    </dgm:pt>
    <dgm:pt modelId="{49B284F7-8993-45AC-A049-9C6E60628929}" type="pres">
      <dgm:prSet presAssocID="{A7CFD530-951F-4635-AF2E-D87A1C52B22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FCAB5-9720-4993-872C-35364D037A4E}" type="pres">
      <dgm:prSet presAssocID="{A7CFD530-951F-4635-AF2E-D87A1C52B22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E105F-C625-4BFE-A7DC-5695CE8CCAEE}" type="pres">
      <dgm:prSet presAssocID="{A7CFD530-951F-4635-AF2E-D87A1C52B22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7763F-4B88-4BC3-905E-C3EF78A9F876}" type="pres">
      <dgm:prSet presAssocID="{A7CFD530-951F-4635-AF2E-D87A1C52B22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76B9E9-76AE-48E5-BBF6-B48765E99219}" type="pres">
      <dgm:prSet presAssocID="{A7CFD530-951F-4635-AF2E-D87A1C52B22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D2255-22B4-489F-8A24-83E9831FBBDD}" type="pres">
      <dgm:prSet presAssocID="{A7CFD530-951F-4635-AF2E-D87A1C52B22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427C5-7EA2-4268-93C3-62C3151C4423}" type="pres">
      <dgm:prSet presAssocID="{A7CFD530-951F-4635-AF2E-D87A1C52B22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A1B29-F049-4242-AAF4-96CF6739155D}" type="pres">
      <dgm:prSet presAssocID="{A7CFD530-951F-4635-AF2E-D87A1C52B22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2630C5-41E6-4E5A-843C-16BE760C4A4C}" type="presOf" srcId="{D8CD4253-F860-4E05-8A31-051F31AB47A0}" destId="{E107763F-4B88-4BC3-905E-C3EF78A9F876}" srcOrd="0" destOrd="0" presId="urn:microsoft.com/office/officeart/2005/8/layout/vProcess5"/>
    <dgm:cxn modelId="{CBEA306D-181F-412D-BBA8-5B8507B10E06}" type="presOf" srcId="{6F896AEB-AABD-4984-9AB2-FC0FB451AC1C}" destId="{70FE105F-C625-4BFE-A7DC-5695CE8CCAEE}" srcOrd="0" destOrd="0" presId="urn:microsoft.com/office/officeart/2005/8/layout/vProcess5"/>
    <dgm:cxn modelId="{C43E172E-918E-453F-BD5E-BF100215F701}" type="presOf" srcId="{A7CFD530-951F-4635-AF2E-D87A1C52B222}" destId="{CB556403-1561-4DF1-8035-FAA6F27D0D5F}" srcOrd="0" destOrd="0" presId="urn:microsoft.com/office/officeart/2005/8/layout/vProcess5"/>
    <dgm:cxn modelId="{B1614A21-26BE-444B-BE57-6EF648D5544D}" srcId="{A7CFD530-951F-4635-AF2E-D87A1C52B222}" destId="{6F896AEB-AABD-4984-9AB2-FC0FB451AC1C}" srcOrd="2" destOrd="0" parTransId="{F443CDDC-6971-4E09-8E50-595021B9D1EB}" sibTransId="{5F972229-F208-4C69-96BB-7EBD136E5BDD}"/>
    <dgm:cxn modelId="{4B1471A9-ECCC-4037-9774-A428C46227E2}" srcId="{A7CFD530-951F-4635-AF2E-D87A1C52B222}" destId="{F6200FEE-884E-4DB6-A038-3A865CB8E98B}" srcOrd="0" destOrd="0" parTransId="{00BCD89E-91F6-4484-A91B-67CCC7E82C49}" sibTransId="{D8CD4253-F860-4E05-8A31-051F31AB47A0}"/>
    <dgm:cxn modelId="{7691B03C-9CD5-4F11-88C7-78A9BDA30225}" type="presOf" srcId="{9557AF7B-4468-449B-8CFF-9A5F2273DEFA}" destId="{971FCAB5-9720-4993-872C-35364D037A4E}" srcOrd="0" destOrd="0" presId="urn:microsoft.com/office/officeart/2005/8/layout/vProcess5"/>
    <dgm:cxn modelId="{41E69944-91FC-46D8-8030-839ACC81FF34}" type="presOf" srcId="{F6200FEE-884E-4DB6-A038-3A865CB8E98B}" destId="{BFED2255-22B4-489F-8A24-83E9831FBBDD}" srcOrd="1" destOrd="0" presId="urn:microsoft.com/office/officeart/2005/8/layout/vProcess5"/>
    <dgm:cxn modelId="{02F54747-DA02-42F9-A95E-98F2503EB8DF}" type="presOf" srcId="{F6200FEE-884E-4DB6-A038-3A865CB8E98B}" destId="{49B284F7-8993-45AC-A049-9C6E60628929}" srcOrd="0" destOrd="0" presId="urn:microsoft.com/office/officeart/2005/8/layout/vProcess5"/>
    <dgm:cxn modelId="{219948D8-5642-45B2-8EE9-21A022341ACC}" type="presOf" srcId="{9557AF7B-4468-449B-8CFF-9A5F2273DEFA}" destId="{C25427C5-7EA2-4268-93C3-62C3151C4423}" srcOrd="1" destOrd="0" presId="urn:microsoft.com/office/officeart/2005/8/layout/vProcess5"/>
    <dgm:cxn modelId="{04631C1B-4C91-476B-A430-5C02AB565853}" srcId="{A7CFD530-951F-4635-AF2E-D87A1C52B222}" destId="{9557AF7B-4468-449B-8CFF-9A5F2273DEFA}" srcOrd="1" destOrd="0" parTransId="{E30BBFDE-3F1E-4812-B9DD-AD9A1691280A}" sibTransId="{B74F0C2E-EBEE-427D-8553-6D4F92E8F8A0}"/>
    <dgm:cxn modelId="{DB90BCA7-0C49-4CEE-BD2E-DFF0AC076F7F}" type="presOf" srcId="{B74F0C2E-EBEE-427D-8553-6D4F92E8F8A0}" destId="{6A76B9E9-76AE-48E5-BBF6-B48765E99219}" srcOrd="0" destOrd="0" presId="urn:microsoft.com/office/officeart/2005/8/layout/vProcess5"/>
    <dgm:cxn modelId="{943E123E-57F1-42A5-82C0-0C56884BE988}" type="presOf" srcId="{6F896AEB-AABD-4984-9AB2-FC0FB451AC1C}" destId="{F25A1B29-F049-4242-AAF4-96CF6739155D}" srcOrd="1" destOrd="0" presId="urn:microsoft.com/office/officeart/2005/8/layout/vProcess5"/>
    <dgm:cxn modelId="{EBFF3ABA-7BCF-4F74-AB60-460217FA4894}" type="presParOf" srcId="{CB556403-1561-4DF1-8035-FAA6F27D0D5F}" destId="{0610091B-906C-4898-9427-039207C7CEF4}" srcOrd="0" destOrd="0" presId="urn:microsoft.com/office/officeart/2005/8/layout/vProcess5"/>
    <dgm:cxn modelId="{D4222FD7-4A97-4172-A76F-598504B124A4}" type="presParOf" srcId="{CB556403-1561-4DF1-8035-FAA6F27D0D5F}" destId="{49B284F7-8993-45AC-A049-9C6E60628929}" srcOrd="1" destOrd="0" presId="urn:microsoft.com/office/officeart/2005/8/layout/vProcess5"/>
    <dgm:cxn modelId="{5D026038-7838-47FD-8C99-01935D8D599D}" type="presParOf" srcId="{CB556403-1561-4DF1-8035-FAA6F27D0D5F}" destId="{971FCAB5-9720-4993-872C-35364D037A4E}" srcOrd="2" destOrd="0" presId="urn:microsoft.com/office/officeart/2005/8/layout/vProcess5"/>
    <dgm:cxn modelId="{17D6745B-ABF7-4D0E-9468-10E173EE5044}" type="presParOf" srcId="{CB556403-1561-4DF1-8035-FAA6F27D0D5F}" destId="{70FE105F-C625-4BFE-A7DC-5695CE8CCAEE}" srcOrd="3" destOrd="0" presId="urn:microsoft.com/office/officeart/2005/8/layout/vProcess5"/>
    <dgm:cxn modelId="{03124469-57CA-4AE4-9F53-B1218006E6B1}" type="presParOf" srcId="{CB556403-1561-4DF1-8035-FAA6F27D0D5F}" destId="{E107763F-4B88-4BC3-905E-C3EF78A9F876}" srcOrd="4" destOrd="0" presId="urn:microsoft.com/office/officeart/2005/8/layout/vProcess5"/>
    <dgm:cxn modelId="{6CC9961A-F7BC-48ED-A312-4A56BEA51680}" type="presParOf" srcId="{CB556403-1561-4DF1-8035-FAA6F27D0D5F}" destId="{6A76B9E9-76AE-48E5-BBF6-B48765E99219}" srcOrd="5" destOrd="0" presId="urn:microsoft.com/office/officeart/2005/8/layout/vProcess5"/>
    <dgm:cxn modelId="{06493B07-BF88-41B6-9CC1-BCD2696234D4}" type="presParOf" srcId="{CB556403-1561-4DF1-8035-FAA6F27D0D5F}" destId="{BFED2255-22B4-489F-8A24-83E9831FBBDD}" srcOrd="6" destOrd="0" presId="urn:microsoft.com/office/officeart/2005/8/layout/vProcess5"/>
    <dgm:cxn modelId="{BF339C6D-E90A-4806-B794-312E90F1E51E}" type="presParOf" srcId="{CB556403-1561-4DF1-8035-FAA6F27D0D5F}" destId="{C25427C5-7EA2-4268-93C3-62C3151C4423}" srcOrd="7" destOrd="0" presId="urn:microsoft.com/office/officeart/2005/8/layout/vProcess5"/>
    <dgm:cxn modelId="{5E33B13B-3B9A-4087-BF01-1E2B392ED1CF}" type="presParOf" srcId="{CB556403-1561-4DF1-8035-FAA6F27D0D5F}" destId="{F25A1B29-F049-4242-AAF4-96CF6739155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BEF42F-15DB-41DF-A78C-6CF8F6194323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BA9DEF-108F-47A8-9429-3D0961E8CF14}">
      <dgm:prSet phldrT="[Text]" custT="1"/>
      <dgm:spPr/>
      <dgm:t>
        <a:bodyPr/>
        <a:lstStyle/>
        <a:p>
          <a:r>
            <a:rPr lang="en-US" sz="2400" b="1" dirty="0" smtClean="0"/>
            <a:t>Social Inclusion</a:t>
          </a:r>
          <a:endParaRPr lang="en-US" sz="2400" b="1" dirty="0"/>
        </a:p>
      </dgm:t>
    </dgm:pt>
    <dgm:pt modelId="{2C0AC1F2-2913-4EA1-8074-5658BE25591C}" type="parTrans" cxnId="{0FFF6BBD-C8F7-481C-8F27-A3EB0CF6D337}">
      <dgm:prSet/>
      <dgm:spPr/>
      <dgm:t>
        <a:bodyPr/>
        <a:lstStyle/>
        <a:p>
          <a:endParaRPr lang="en-US"/>
        </a:p>
      </dgm:t>
    </dgm:pt>
    <dgm:pt modelId="{7BE4B22E-378B-4231-B808-17C09A929B85}" type="sibTrans" cxnId="{0FFF6BBD-C8F7-481C-8F27-A3EB0CF6D337}">
      <dgm:prSet/>
      <dgm:spPr/>
      <dgm:t>
        <a:bodyPr/>
        <a:lstStyle/>
        <a:p>
          <a:endParaRPr lang="en-US"/>
        </a:p>
      </dgm:t>
    </dgm:pt>
    <dgm:pt modelId="{8F492403-773C-4357-94D9-AD7372EAFC0B}">
      <dgm:prSet phldrT="[Text]" custT="1"/>
      <dgm:spPr/>
      <dgm:t>
        <a:bodyPr/>
        <a:lstStyle/>
        <a:p>
          <a:r>
            <a:rPr lang="en-US" sz="1600" b="1" dirty="0" smtClean="0"/>
            <a:t>Commodification of Information</a:t>
          </a:r>
          <a:endParaRPr lang="en-US" sz="1600" b="1" dirty="0"/>
        </a:p>
      </dgm:t>
    </dgm:pt>
    <dgm:pt modelId="{7461251B-5DEE-46A6-BAED-CF8A2934D2D3}" type="parTrans" cxnId="{5886560A-415C-4860-902A-AC6BE459AB50}">
      <dgm:prSet/>
      <dgm:spPr/>
      <dgm:t>
        <a:bodyPr/>
        <a:lstStyle/>
        <a:p>
          <a:endParaRPr lang="en-US"/>
        </a:p>
      </dgm:t>
    </dgm:pt>
    <dgm:pt modelId="{487A341B-F1B0-42BB-B66A-8C797A940980}" type="sibTrans" cxnId="{5886560A-415C-4860-902A-AC6BE459AB50}">
      <dgm:prSet/>
      <dgm:spPr/>
      <dgm:t>
        <a:bodyPr/>
        <a:lstStyle/>
        <a:p>
          <a:endParaRPr lang="en-US"/>
        </a:p>
      </dgm:t>
    </dgm:pt>
    <dgm:pt modelId="{2EB365A8-6180-44A1-A083-FBD831058131}">
      <dgm:prSet phldrT="[Text]" custT="1"/>
      <dgm:spPr/>
      <dgm:t>
        <a:bodyPr/>
        <a:lstStyle/>
        <a:p>
          <a:r>
            <a:rPr lang="en-US" sz="1800" b="1" dirty="0" smtClean="0"/>
            <a:t>Open Access Movement</a:t>
          </a:r>
          <a:endParaRPr lang="en-US" sz="1800" b="1" dirty="0"/>
        </a:p>
      </dgm:t>
    </dgm:pt>
    <dgm:pt modelId="{D39E6000-AB7D-455D-B6E8-FCFC5B2B4D63}" type="parTrans" cxnId="{01B80D08-D4D7-429F-AEB8-C805082B5159}">
      <dgm:prSet/>
      <dgm:spPr/>
      <dgm:t>
        <a:bodyPr/>
        <a:lstStyle/>
        <a:p>
          <a:endParaRPr lang="en-US"/>
        </a:p>
      </dgm:t>
    </dgm:pt>
    <dgm:pt modelId="{7B7C5DEC-9F2A-4BBA-93EB-969D851FA7A5}" type="sibTrans" cxnId="{01B80D08-D4D7-429F-AEB8-C805082B5159}">
      <dgm:prSet/>
      <dgm:spPr/>
      <dgm:t>
        <a:bodyPr/>
        <a:lstStyle/>
        <a:p>
          <a:endParaRPr lang="en-US"/>
        </a:p>
      </dgm:t>
    </dgm:pt>
    <dgm:pt modelId="{8AD171EB-8D5D-4CB1-B654-3E1D0FBD9511}" type="pres">
      <dgm:prSet presAssocID="{BDBEF42F-15DB-41DF-A78C-6CF8F619432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2593A0E-18A6-4775-BE92-9CF18C072471}" type="pres">
      <dgm:prSet presAssocID="{ECBA9DEF-108F-47A8-9429-3D0961E8CF14}" presName="Accent1" presStyleCnt="0"/>
      <dgm:spPr/>
    </dgm:pt>
    <dgm:pt modelId="{C6450629-95EE-4606-BD0C-3D76DCC00230}" type="pres">
      <dgm:prSet presAssocID="{ECBA9DEF-108F-47A8-9429-3D0961E8CF14}" presName="Accent" presStyleLbl="node1" presStyleIdx="0" presStyleCnt="3"/>
      <dgm:spPr>
        <a:solidFill>
          <a:schemeClr val="accent2"/>
        </a:solidFill>
      </dgm:spPr>
    </dgm:pt>
    <dgm:pt modelId="{38A602B2-6E55-4C19-BE8E-DCDCFA30B81D}" type="pres">
      <dgm:prSet presAssocID="{ECBA9DEF-108F-47A8-9429-3D0961E8CF14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1B64A-E9BC-4B37-898F-63C294914749}" type="pres">
      <dgm:prSet presAssocID="{8F492403-773C-4357-94D9-AD7372EAFC0B}" presName="Accent2" presStyleCnt="0"/>
      <dgm:spPr/>
    </dgm:pt>
    <dgm:pt modelId="{EF7401FD-0EA9-49E3-86B0-028A608D6389}" type="pres">
      <dgm:prSet presAssocID="{8F492403-773C-4357-94D9-AD7372EAFC0B}" presName="Accent" presStyleLbl="node1" presStyleIdx="1" presStyleCnt="3"/>
      <dgm:spPr/>
    </dgm:pt>
    <dgm:pt modelId="{5075DEA2-290F-4011-AE7E-C837D8CFB7C2}" type="pres">
      <dgm:prSet presAssocID="{8F492403-773C-4357-94D9-AD7372EAFC0B}" presName="Parent2" presStyleLbl="revTx" presStyleIdx="1" presStyleCnt="3" custScaleX="126896" custLinFactNeighborX="9013" custLinFactNeighborY="72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F81A7-B003-444E-9F91-7522F8722362}" type="pres">
      <dgm:prSet presAssocID="{2EB365A8-6180-44A1-A083-FBD831058131}" presName="Accent3" presStyleCnt="0"/>
      <dgm:spPr/>
    </dgm:pt>
    <dgm:pt modelId="{9634AE2D-4445-4E23-B0E2-26B7D727C042}" type="pres">
      <dgm:prSet presAssocID="{2EB365A8-6180-44A1-A083-FBD831058131}" presName="Accent" presStyleLbl="node1" presStyleIdx="2" presStyleCnt="3"/>
      <dgm:spPr>
        <a:solidFill>
          <a:schemeClr val="accent4"/>
        </a:solidFill>
      </dgm:spPr>
    </dgm:pt>
    <dgm:pt modelId="{ACB07E36-189D-454B-A5D5-820993CFFA31}" type="pres">
      <dgm:prSet presAssocID="{2EB365A8-6180-44A1-A083-FBD83105813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3D01BB-F288-456A-A7E7-DBA5C4D17BB3}" type="presOf" srcId="{2EB365A8-6180-44A1-A083-FBD831058131}" destId="{ACB07E36-189D-454B-A5D5-820993CFFA31}" srcOrd="0" destOrd="0" presId="urn:microsoft.com/office/officeart/2009/layout/CircleArrowProcess"/>
    <dgm:cxn modelId="{0FFF6BBD-C8F7-481C-8F27-A3EB0CF6D337}" srcId="{BDBEF42F-15DB-41DF-A78C-6CF8F6194323}" destId="{ECBA9DEF-108F-47A8-9429-3D0961E8CF14}" srcOrd="0" destOrd="0" parTransId="{2C0AC1F2-2913-4EA1-8074-5658BE25591C}" sibTransId="{7BE4B22E-378B-4231-B808-17C09A929B85}"/>
    <dgm:cxn modelId="{01B80D08-D4D7-429F-AEB8-C805082B5159}" srcId="{BDBEF42F-15DB-41DF-A78C-6CF8F6194323}" destId="{2EB365A8-6180-44A1-A083-FBD831058131}" srcOrd="2" destOrd="0" parTransId="{D39E6000-AB7D-455D-B6E8-FCFC5B2B4D63}" sibTransId="{7B7C5DEC-9F2A-4BBA-93EB-969D851FA7A5}"/>
    <dgm:cxn modelId="{F5214F11-579E-48EF-842D-DDA0E99B59C5}" type="presOf" srcId="{ECBA9DEF-108F-47A8-9429-3D0961E8CF14}" destId="{38A602B2-6E55-4C19-BE8E-DCDCFA30B81D}" srcOrd="0" destOrd="0" presId="urn:microsoft.com/office/officeart/2009/layout/CircleArrowProcess"/>
    <dgm:cxn modelId="{F68DD3FB-350F-4D94-9242-0B96759D8DD5}" type="presOf" srcId="{8F492403-773C-4357-94D9-AD7372EAFC0B}" destId="{5075DEA2-290F-4011-AE7E-C837D8CFB7C2}" srcOrd="0" destOrd="0" presId="urn:microsoft.com/office/officeart/2009/layout/CircleArrowProcess"/>
    <dgm:cxn modelId="{6C0DE115-B290-4E19-AD5A-82EE3FA2CFAD}" type="presOf" srcId="{BDBEF42F-15DB-41DF-A78C-6CF8F6194323}" destId="{8AD171EB-8D5D-4CB1-B654-3E1D0FBD9511}" srcOrd="0" destOrd="0" presId="urn:microsoft.com/office/officeart/2009/layout/CircleArrowProcess"/>
    <dgm:cxn modelId="{5886560A-415C-4860-902A-AC6BE459AB50}" srcId="{BDBEF42F-15DB-41DF-A78C-6CF8F6194323}" destId="{8F492403-773C-4357-94D9-AD7372EAFC0B}" srcOrd="1" destOrd="0" parTransId="{7461251B-5DEE-46A6-BAED-CF8A2934D2D3}" sibTransId="{487A341B-F1B0-42BB-B66A-8C797A940980}"/>
    <dgm:cxn modelId="{57DFB000-8C3F-462D-B5FF-6795F6ECB5F7}" type="presParOf" srcId="{8AD171EB-8D5D-4CB1-B654-3E1D0FBD9511}" destId="{32593A0E-18A6-4775-BE92-9CF18C072471}" srcOrd="0" destOrd="0" presId="urn:microsoft.com/office/officeart/2009/layout/CircleArrowProcess"/>
    <dgm:cxn modelId="{049FF921-7CE0-4649-9F18-CC308D679DC6}" type="presParOf" srcId="{32593A0E-18A6-4775-BE92-9CF18C072471}" destId="{C6450629-95EE-4606-BD0C-3D76DCC00230}" srcOrd="0" destOrd="0" presId="urn:microsoft.com/office/officeart/2009/layout/CircleArrowProcess"/>
    <dgm:cxn modelId="{0025A95E-223A-48CE-8367-4AB4576E3D5A}" type="presParOf" srcId="{8AD171EB-8D5D-4CB1-B654-3E1D0FBD9511}" destId="{38A602B2-6E55-4C19-BE8E-DCDCFA30B81D}" srcOrd="1" destOrd="0" presId="urn:microsoft.com/office/officeart/2009/layout/CircleArrowProcess"/>
    <dgm:cxn modelId="{1EA53B93-2179-4B61-9DC5-82FA049281D4}" type="presParOf" srcId="{8AD171EB-8D5D-4CB1-B654-3E1D0FBD9511}" destId="{54E1B64A-E9BC-4B37-898F-63C294914749}" srcOrd="2" destOrd="0" presId="urn:microsoft.com/office/officeart/2009/layout/CircleArrowProcess"/>
    <dgm:cxn modelId="{12067FB4-63BC-4367-8C02-F61A8C11E59B}" type="presParOf" srcId="{54E1B64A-E9BC-4B37-898F-63C294914749}" destId="{EF7401FD-0EA9-49E3-86B0-028A608D6389}" srcOrd="0" destOrd="0" presId="urn:microsoft.com/office/officeart/2009/layout/CircleArrowProcess"/>
    <dgm:cxn modelId="{D7E5C80F-66BC-4E8A-9422-59644481172E}" type="presParOf" srcId="{8AD171EB-8D5D-4CB1-B654-3E1D0FBD9511}" destId="{5075DEA2-290F-4011-AE7E-C837D8CFB7C2}" srcOrd="3" destOrd="0" presId="urn:microsoft.com/office/officeart/2009/layout/CircleArrowProcess"/>
    <dgm:cxn modelId="{A12E9B4C-1044-4C3A-AEA5-374B5D8DA667}" type="presParOf" srcId="{8AD171EB-8D5D-4CB1-B654-3E1D0FBD9511}" destId="{E24F81A7-B003-444E-9F91-7522F8722362}" srcOrd="4" destOrd="0" presId="urn:microsoft.com/office/officeart/2009/layout/CircleArrowProcess"/>
    <dgm:cxn modelId="{03A9CD25-A374-4AA2-8416-F61E1212BAB6}" type="presParOf" srcId="{E24F81A7-B003-444E-9F91-7522F8722362}" destId="{9634AE2D-4445-4E23-B0E2-26B7D727C042}" srcOrd="0" destOrd="0" presId="urn:microsoft.com/office/officeart/2009/layout/CircleArrowProcess"/>
    <dgm:cxn modelId="{10C0C76D-4C05-4063-AE01-A1465D0C0B1D}" type="presParOf" srcId="{8AD171EB-8D5D-4CB1-B654-3E1D0FBD9511}" destId="{ACB07E36-189D-454B-A5D5-820993CFFA3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B41EB9-3FB9-40C8-818A-30FD9D1FB06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09A2EF-1BAF-4760-94A3-CAB6E8F90C96}">
      <dgm:prSet phldrT="[Text]"/>
      <dgm:spPr/>
      <dgm:t>
        <a:bodyPr/>
        <a:lstStyle/>
        <a:p>
          <a:r>
            <a:rPr lang="en-US" b="1" dirty="0" smtClean="0"/>
            <a:t>Searching as Strategic Exploration</a:t>
          </a:r>
          <a:endParaRPr lang="en-US" b="1" dirty="0"/>
        </a:p>
      </dgm:t>
    </dgm:pt>
    <dgm:pt modelId="{E8523E3A-EF9B-4ABA-B1B5-BB82E4DEBEC1}" type="parTrans" cxnId="{3A0246CA-26DE-481E-80B3-20B67FE08B04}">
      <dgm:prSet/>
      <dgm:spPr/>
      <dgm:t>
        <a:bodyPr/>
        <a:lstStyle/>
        <a:p>
          <a:endParaRPr lang="en-US"/>
        </a:p>
      </dgm:t>
    </dgm:pt>
    <dgm:pt modelId="{DBD1D405-19B2-4778-90AE-24EAC6D2307E}" type="sibTrans" cxnId="{3A0246CA-26DE-481E-80B3-20B67FE08B04}">
      <dgm:prSet/>
      <dgm:spPr/>
      <dgm:t>
        <a:bodyPr/>
        <a:lstStyle/>
        <a:p>
          <a:endParaRPr lang="en-US"/>
        </a:p>
      </dgm:t>
    </dgm:pt>
    <dgm:pt modelId="{E93A8EC3-CDBC-42A2-B290-CFAA88026304}">
      <dgm:prSet phldrT="[Text]"/>
      <dgm:spPr/>
      <dgm:t>
        <a:bodyPr/>
        <a:lstStyle/>
        <a:p>
          <a:r>
            <a:rPr lang="en-US" b="1" dirty="0" smtClean="0"/>
            <a:t>Scholarship as Conversation</a:t>
          </a:r>
          <a:endParaRPr lang="en-US" b="1" dirty="0"/>
        </a:p>
      </dgm:t>
    </dgm:pt>
    <dgm:pt modelId="{C55FE9B6-EB30-4B85-8538-4CF2F212257C}" type="parTrans" cxnId="{3E5EE4D7-917B-4972-B479-776792EB0785}">
      <dgm:prSet/>
      <dgm:spPr/>
      <dgm:t>
        <a:bodyPr/>
        <a:lstStyle/>
        <a:p>
          <a:endParaRPr lang="en-US"/>
        </a:p>
      </dgm:t>
    </dgm:pt>
    <dgm:pt modelId="{94FF47B7-D2C8-4049-ABED-EEC4FF45B125}" type="sibTrans" cxnId="{3E5EE4D7-917B-4972-B479-776792EB0785}">
      <dgm:prSet/>
      <dgm:spPr/>
      <dgm:t>
        <a:bodyPr/>
        <a:lstStyle/>
        <a:p>
          <a:endParaRPr lang="en-US"/>
        </a:p>
      </dgm:t>
    </dgm:pt>
    <dgm:pt modelId="{1DEB0FB7-AD41-448E-B893-904651B5DCDE}" type="pres">
      <dgm:prSet presAssocID="{A2B41EB9-3FB9-40C8-818A-30FD9D1FB06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1654502-35A7-4485-B065-5A312E97E62A}" type="pres">
      <dgm:prSet presAssocID="{8B09A2EF-1BAF-4760-94A3-CAB6E8F90C96}" presName="composite" presStyleCnt="0"/>
      <dgm:spPr/>
    </dgm:pt>
    <dgm:pt modelId="{E933D217-9542-4BB9-A4DB-ADEC8FC5A7F5}" type="pres">
      <dgm:prSet presAssocID="{8B09A2EF-1BAF-4760-94A3-CAB6E8F90C96}" presName="bentUpArrow1" presStyleLbl="alignImgPlace1" presStyleIdx="0" presStyleCnt="1"/>
      <dgm:spPr/>
    </dgm:pt>
    <dgm:pt modelId="{20EA852C-D50F-4800-A231-16CB3297D6B8}" type="pres">
      <dgm:prSet presAssocID="{8B09A2EF-1BAF-4760-94A3-CAB6E8F90C96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F9DC6-78B5-4BC8-BEEF-76328850783C}" type="pres">
      <dgm:prSet presAssocID="{8B09A2EF-1BAF-4760-94A3-CAB6E8F90C96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020B7-FBC9-43DC-BB8B-1E4DD2AEF392}" type="pres">
      <dgm:prSet presAssocID="{DBD1D405-19B2-4778-90AE-24EAC6D2307E}" presName="sibTrans" presStyleCnt="0"/>
      <dgm:spPr/>
    </dgm:pt>
    <dgm:pt modelId="{A1FFD0E7-5684-4CF6-9550-7115441C559D}" type="pres">
      <dgm:prSet presAssocID="{E93A8EC3-CDBC-42A2-B290-CFAA88026304}" presName="composite" presStyleCnt="0"/>
      <dgm:spPr/>
    </dgm:pt>
    <dgm:pt modelId="{918064C8-84FA-44AD-837F-1627F18849AF}" type="pres">
      <dgm:prSet presAssocID="{E93A8EC3-CDBC-42A2-B290-CFAA88026304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D9D181-5391-45A4-8F92-12F1D0965BA0}" type="presOf" srcId="{E93A8EC3-CDBC-42A2-B290-CFAA88026304}" destId="{918064C8-84FA-44AD-837F-1627F18849AF}" srcOrd="0" destOrd="0" presId="urn:microsoft.com/office/officeart/2005/8/layout/StepDownProcess"/>
    <dgm:cxn modelId="{396C0287-64B8-49DC-B94A-28FCA05495E3}" type="presOf" srcId="{A2B41EB9-3FB9-40C8-818A-30FD9D1FB066}" destId="{1DEB0FB7-AD41-448E-B893-904651B5DCDE}" srcOrd="0" destOrd="0" presId="urn:microsoft.com/office/officeart/2005/8/layout/StepDownProcess"/>
    <dgm:cxn modelId="{0D2AE4CF-F8A7-477F-9F32-938FBAC8D30C}" type="presOf" srcId="{8B09A2EF-1BAF-4760-94A3-CAB6E8F90C96}" destId="{20EA852C-D50F-4800-A231-16CB3297D6B8}" srcOrd="0" destOrd="0" presId="urn:microsoft.com/office/officeart/2005/8/layout/StepDownProcess"/>
    <dgm:cxn modelId="{3A0246CA-26DE-481E-80B3-20B67FE08B04}" srcId="{A2B41EB9-3FB9-40C8-818A-30FD9D1FB066}" destId="{8B09A2EF-1BAF-4760-94A3-CAB6E8F90C96}" srcOrd="0" destOrd="0" parTransId="{E8523E3A-EF9B-4ABA-B1B5-BB82E4DEBEC1}" sibTransId="{DBD1D405-19B2-4778-90AE-24EAC6D2307E}"/>
    <dgm:cxn modelId="{3E5EE4D7-917B-4972-B479-776792EB0785}" srcId="{A2B41EB9-3FB9-40C8-818A-30FD9D1FB066}" destId="{E93A8EC3-CDBC-42A2-B290-CFAA88026304}" srcOrd="1" destOrd="0" parTransId="{C55FE9B6-EB30-4B85-8538-4CF2F212257C}" sibTransId="{94FF47B7-D2C8-4049-ABED-EEC4FF45B125}"/>
    <dgm:cxn modelId="{E39A28B3-A51A-48D4-84CB-A8CA1B6ACEE4}" type="presParOf" srcId="{1DEB0FB7-AD41-448E-B893-904651B5DCDE}" destId="{C1654502-35A7-4485-B065-5A312E97E62A}" srcOrd="0" destOrd="0" presId="urn:microsoft.com/office/officeart/2005/8/layout/StepDownProcess"/>
    <dgm:cxn modelId="{22E74C07-17F5-4CFB-954A-C6E52D65B7E3}" type="presParOf" srcId="{C1654502-35A7-4485-B065-5A312E97E62A}" destId="{E933D217-9542-4BB9-A4DB-ADEC8FC5A7F5}" srcOrd="0" destOrd="0" presId="urn:microsoft.com/office/officeart/2005/8/layout/StepDownProcess"/>
    <dgm:cxn modelId="{62F7DDB4-CF71-4A8A-971D-063E3DC4024B}" type="presParOf" srcId="{C1654502-35A7-4485-B065-5A312E97E62A}" destId="{20EA852C-D50F-4800-A231-16CB3297D6B8}" srcOrd="1" destOrd="0" presId="urn:microsoft.com/office/officeart/2005/8/layout/StepDownProcess"/>
    <dgm:cxn modelId="{8B114921-7FCB-4367-BD14-C99200C3D8FA}" type="presParOf" srcId="{C1654502-35A7-4485-B065-5A312E97E62A}" destId="{F0CF9DC6-78B5-4BC8-BEEF-76328850783C}" srcOrd="2" destOrd="0" presId="urn:microsoft.com/office/officeart/2005/8/layout/StepDownProcess"/>
    <dgm:cxn modelId="{77AFED0C-4F27-4AF7-8589-87D8C364FDBC}" type="presParOf" srcId="{1DEB0FB7-AD41-448E-B893-904651B5DCDE}" destId="{E2B020B7-FBC9-43DC-BB8B-1E4DD2AEF392}" srcOrd="1" destOrd="0" presId="urn:microsoft.com/office/officeart/2005/8/layout/StepDownProcess"/>
    <dgm:cxn modelId="{E4DEF1C9-77C0-4F60-B0F3-4FFEABDF9ECB}" type="presParOf" srcId="{1DEB0FB7-AD41-448E-B893-904651B5DCDE}" destId="{A1FFD0E7-5684-4CF6-9550-7115441C559D}" srcOrd="2" destOrd="0" presId="urn:microsoft.com/office/officeart/2005/8/layout/StepDownProcess"/>
    <dgm:cxn modelId="{2C17776F-64A5-4E8E-9BD5-1F86A4515D1B}" type="presParOf" srcId="{A1FFD0E7-5684-4CF6-9550-7115441C559D}" destId="{918064C8-84FA-44AD-837F-1627F18849A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284F7-8993-45AC-A049-9C6E60628929}">
      <dsp:nvSpPr>
        <dsp:cNvPr id="0" name=""/>
        <dsp:cNvSpPr/>
      </dsp:nvSpPr>
      <dsp:spPr>
        <a:xfrm>
          <a:off x="0" y="0"/>
          <a:ext cx="4831225" cy="1857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News report on scientific findings</a:t>
          </a:r>
          <a:endParaRPr lang="en-US" sz="3200" b="1" kern="1200" dirty="0"/>
        </a:p>
      </dsp:txBody>
      <dsp:txXfrm>
        <a:off x="54405" y="54405"/>
        <a:ext cx="2826798" cy="1748727"/>
      </dsp:txXfrm>
    </dsp:sp>
    <dsp:sp modelId="{971FCAB5-9720-4993-872C-35364D037A4E}">
      <dsp:nvSpPr>
        <dsp:cNvPr id="0" name=""/>
        <dsp:cNvSpPr/>
      </dsp:nvSpPr>
      <dsp:spPr>
        <a:xfrm>
          <a:off x="426284" y="2167127"/>
          <a:ext cx="4831225" cy="1857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Original publications in library database</a:t>
          </a:r>
          <a:endParaRPr lang="en-US" sz="3200" b="1" kern="1200" dirty="0"/>
        </a:p>
      </dsp:txBody>
      <dsp:txXfrm>
        <a:off x="480689" y="2221532"/>
        <a:ext cx="3088731" cy="1748727"/>
      </dsp:txXfrm>
    </dsp:sp>
    <dsp:sp modelId="{70FE105F-C625-4BFE-A7DC-5695CE8CCAEE}">
      <dsp:nvSpPr>
        <dsp:cNvPr id="0" name=""/>
        <dsp:cNvSpPr/>
      </dsp:nvSpPr>
      <dsp:spPr>
        <a:xfrm>
          <a:off x="852569" y="4334255"/>
          <a:ext cx="4831225" cy="1857537"/>
        </a:xfrm>
        <a:prstGeom prst="roundRect">
          <a:avLst>
            <a:gd name="adj" fmla="val 10000"/>
          </a:avLst>
        </a:prstGeom>
        <a:solidFill>
          <a:schemeClr val="accent4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How does client access to sources of information affect their understanding?</a:t>
          </a:r>
          <a:endParaRPr lang="en-US" sz="2400" b="1" kern="1200" dirty="0"/>
        </a:p>
      </dsp:txBody>
      <dsp:txXfrm>
        <a:off x="906974" y="4388660"/>
        <a:ext cx="3088731" cy="1748727"/>
      </dsp:txXfrm>
    </dsp:sp>
    <dsp:sp modelId="{E107763F-4B88-4BC3-905E-C3EF78A9F876}">
      <dsp:nvSpPr>
        <dsp:cNvPr id="0" name=""/>
        <dsp:cNvSpPr/>
      </dsp:nvSpPr>
      <dsp:spPr>
        <a:xfrm>
          <a:off x="3623826" y="1408632"/>
          <a:ext cx="1207399" cy="120739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3895491" y="1408632"/>
        <a:ext cx="664069" cy="908568"/>
      </dsp:txXfrm>
    </dsp:sp>
    <dsp:sp modelId="{6A76B9E9-76AE-48E5-BBF6-B48765E99219}">
      <dsp:nvSpPr>
        <dsp:cNvPr id="0" name=""/>
        <dsp:cNvSpPr/>
      </dsp:nvSpPr>
      <dsp:spPr>
        <a:xfrm>
          <a:off x="4050110" y="3563376"/>
          <a:ext cx="1207399" cy="120739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321775" y="3563376"/>
        <a:ext cx="664069" cy="908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50629-95EE-4606-BD0C-3D76DCC00230}">
      <dsp:nvSpPr>
        <dsp:cNvPr id="0" name=""/>
        <dsp:cNvSpPr/>
      </dsp:nvSpPr>
      <dsp:spPr>
        <a:xfrm>
          <a:off x="3122127" y="0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A602B2-6E55-4C19-BE8E-DCDCFA30B81D}">
      <dsp:nvSpPr>
        <dsp:cNvPr id="0" name=""/>
        <dsp:cNvSpPr/>
      </dsp:nvSpPr>
      <dsp:spPr>
        <a:xfrm>
          <a:off x="3698614" y="941764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Social Inclusion</a:t>
          </a:r>
          <a:endParaRPr lang="en-US" sz="2400" b="1" kern="1200" dirty="0"/>
        </a:p>
      </dsp:txBody>
      <dsp:txXfrm>
        <a:off x="3698614" y="941764"/>
        <a:ext cx="1449298" cy="724475"/>
      </dsp:txXfrm>
    </dsp:sp>
    <dsp:sp modelId="{EF7401FD-0EA9-49E3-86B0-028A608D6389}">
      <dsp:nvSpPr>
        <dsp:cNvPr id="0" name=""/>
        <dsp:cNvSpPr/>
      </dsp:nvSpPr>
      <dsp:spPr>
        <a:xfrm>
          <a:off x="2397723" y="1498803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5DEA2-290F-4011-AE7E-C837D8CFB7C2}">
      <dsp:nvSpPr>
        <dsp:cNvPr id="0" name=""/>
        <dsp:cNvSpPr/>
      </dsp:nvSpPr>
      <dsp:spPr>
        <a:xfrm>
          <a:off x="2912872" y="2501486"/>
          <a:ext cx="1839101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Commodification of Information</a:t>
          </a:r>
          <a:endParaRPr lang="en-US" sz="1600" b="1" kern="1200" dirty="0"/>
        </a:p>
      </dsp:txBody>
      <dsp:txXfrm>
        <a:off x="2912872" y="2501486"/>
        <a:ext cx="1839101" cy="724475"/>
      </dsp:txXfrm>
    </dsp:sp>
    <dsp:sp modelId="{9634AE2D-4445-4E23-B0E2-26B7D727C042}">
      <dsp:nvSpPr>
        <dsp:cNvPr id="0" name=""/>
        <dsp:cNvSpPr/>
      </dsp:nvSpPr>
      <dsp:spPr>
        <a:xfrm>
          <a:off x="3307759" y="3176964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B07E36-189D-454B-A5D5-820993CFFA31}">
      <dsp:nvSpPr>
        <dsp:cNvPr id="0" name=""/>
        <dsp:cNvSpPr/>
      </dsp:nvSpPr>
      <dsp:spPr>
        <a:xfrm>
          <a:off x="3702042" y="3958878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Open Access Movement</a:t>
          </a:r>
          <a:endParaRPr lang="en-US" sz="1800" b="1" kern="1200" dirty="0"/>
        </a:p>
      </dsp:txBody>
      <dsp:txXfrm>
        <a:off x="3702042" y="3958878"/>
        <a:ext cx="1449298" cy="7244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3D217-9542-4BB9-A4DB-ADEC8FC5A7F5}">
      <dsp:nvSpPr>
        <dsp:cNvPr id="0" name=""/>
        <dsp:cNvSpPr/>
      </dsp:nvSpPr>
      <dsp:spPr>
        <a:xfrm rot="5400000">
          <a:off x="2619991" y="2773042"/>
          <a:ext cx="2479974" cy="28233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A852C-D50F-4800-A231-16CB3297D6B8}">
      <dsp:nvSpPr>
        <dsp:cNvPr id="0" name=""/>
        <dsp:cNvSpPr/>
      </dsp:nvSpPr>
      <dsp:spPr>
        <a:xfrm>
          <a:off x="1962948" y="23941"/>
          <a:ext cx="4174816" cy="29222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/>
            <a:t>Searching as Strategic Exploration</a:t>
          </a:r>
          <a:endParaRPr lang="en-US" sz="4300" b="1" kern="1200" dirty="0"/>
        </a:p>
      </dsp:txBody>
      <dsp:txXfrm>
        <a:off x="2105625" y="166618"/>
        <a:ext cx="3889462" cy="2636882"/>
      </dsp:txXfrm>
    </dsp:sp>
    <dsp:sp modelId="{F0CF9DC6-78B5-4BC8-BEEF-76328850783C}">
      <dsp:nvSpPr>
        <dsp:cNvPr id="0" name=""/>
        <dsp:cNvSpPr/>
      </dsp:nvSpPr>
      <dsp:spPr>
        <a:xfrm>
          <a:off x="6137765" y="302643"/>
          <a:ext cx="3036363" cy="2361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8064C8-84FA-44AD-837F-1627F18849AF}">
      <dsp:nvSpPr>
        <dsp:cNvPr id="0" name=""/>
        <dsp:cNvSpPr/>
      </dsp:nvSpPr>
      <dsp:spPr>
        <a:xfrm>
          <a:off x="5424315" y="3306576"/>
          <a:ext cx="4174816" cy="29222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/>
            <a:t>Scholarship as Conversation</a:t>
          </a:r>
          <a:endParaRPr lang="en-US" sz="4300" b="1" kern="1200" dirty="0"/>
        </a:p>
      </dsp:txBody>
      <dsp:txXfrm>
        <a:off x="5566992" y="3449253"/>
        <a:ext cx="3889462" cy="2636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6409-D6DB-4C67-A0CD-0A346E483C7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59FD1-F0DA-4F3C-874C-2EB92350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98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59FD1-F0DA-4F3C-874C-2EB92350AE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50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59FD1-F0DA-4F3C-874C-2EB92350AE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17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59FD1-F0DA-4F3C-874C-2EB92350AE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80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59FD1-F0DA-4F3C-874C-2EB92350AE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31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59FD1-F0DA-4F3C-874C-2EB92350AE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87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59FD1-F0DA-4F3C-874C-2EB92350AE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67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59FD1-F0DA-4F3C-874C-2EB92350AE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28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59FD1-F0DA-4F3C-874C-2EB92350AE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62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59FD1-F0DA-4F3C-874C-2EB92350AE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62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59FD1-F0DA-4F3C-874C-2EB92350AE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75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59FD1-F0DA-4F3C-874C-2EB92350AE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96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59FD1-F0DA-4F3C-874C-2EB92350AE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65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59FD1-F0DA-4F3C-874C-2EB92350AE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48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59FD1-F0DA-4F3C-874C-2EB92350AE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78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59FD1-F0DA-4F3C-874C-2EB92350AE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54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59FD1-F0DA-4F3C-874C-2EB92350AE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7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59FD1-F0DA-4F3C-874C-2EB92350AE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78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59FD1-F0DA-4F3C-874C-2EB92350AE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71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82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15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40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2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65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4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5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50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5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11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1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83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7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1870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</p:sldLayoutIdLst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268657"/>
            <a:ext cx="10572000" cy="1224472"/>
          </a:xfrm>
        </p:spPr>
        <p:txBody>
          <a:bodyPr/>
          <a:lstStyle/>
          <a:p>
            <a:r>
              <a:rPr lang="en-US" sz="8000" dirty="0" smtClean="0">
                <a:solidFill>
                  <a:schemeClr val="tx1"/>
                </a:solidFill>
              </a:rPr>
              <a:t>Let’s Take a Detour: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958" y="5239658"/>
            <a:ext cx="10948086" cy="1465942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Kelsey Cheshire</a:t>
            </a:r>
          </a:p>
          <a:p>
            <a:r>
              <a:rPr lang="en-US" sz="2400" b="1" dirty="0" smtClean="0"/>
              <a:t>Behavioral Sciences Librarian, University of Illinois at Urbana-Champaign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0001" y="1767614"/>
            <a:ext cx="107750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Discovering Organic Opportunities for Open Access Advocacy in the Classroom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820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03" y="139959"/>
            <a:ext cx="11719249" cy="1586203"/>
          </a:xfrm>
        </p:spPr>
        <p:txBody>
          <a:bodyPr/>
          <a:lstStyle/>
          <a:p>
            <a:pPr algn="ctr"/>
            <a:r>
              <a:rPr lang="en-US" sz="4800" dirty="0" smtClean="0"/>
              <a:t>Learners who are developing their information literate abilities: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14603" y="2222287"/>
            <a:ext cx="11719249" cy="442110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Identify barriers to entering scholarly conversation via various venues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800" dirty="0" smtClean="0"/>
              <a:t>Recognize that: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cholarly conversations take place in various venues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ystems privilege authorities and that not having a fluency in the language and process of a discipline disempowers their ability to participate and engage.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546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69" y="164757"/>
            <a:ext cx="11837773" cy="1565189"/>
          </a:xfrm>
        </p:spPr>
        <p:txBody>
          <a:bodyPr/>
          <a:lstStyle/>
          <a:p>
            <a:pPr algn="ctr"/>
            <a:r>
              <a:rPr lang="en-US" sz="4800" dirty="0" smtClean="0"/>
              <a:t>Scholarship as Conversation </a:t>
            </a:r>
            <a:br>
              <a:rPr lang="en-US" sz="4800" dirty="0" smtClean="0"/>
            </a:br>
            <a:r>
              <a:rPr lang="en-US" sz="4800" dirty="0" smtClean="0"/>
              <a:t>between Social Worker and Clients</a:t>
            </a:r>
            <a:endParaRPr lang="en-US" sz="4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515" y="2174875"/>
            <a:ext cx="11052484" cy="576262"/>
          </a:xfrm>
        </p:spPr>
        <p:txBody>
          <a:bodyPr/>
          <a:lstStyle/>
          <a:p>
            <a:r>
              <a:rPr lang="en-US" sz="3200" b="1" dirty="0" smtClean="0"/>
              <a:t>Student Learning Outcomes: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4929" y="2883243"/>
            <a:ext cx="10657069" cy="3756454"/>
          </a:xfrm>
        </p:spPr>
        <p:txBody>
          <a:bodyPr>
            <a:noAutofit/>
          </a:bodyPr>
          <a:lstStyle/>
          <a:p>
            <a:r>
              <a:rPr lang="en-US" sz="2800" dirty="0" smtClean="0"/>
              <a:t>Identify various venues of scholarly communication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Recognize existing barriers and access to research for clients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Describe how commodification of information affects the dissemination or research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026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 txBox="1">
            <a:spLocks/>
          </p:cNvSpPr>
          <p:nvPr/>
        </p:nvSpPr>
        <p:spPr>
          <a:xfrm>
            <a:off x="461320" y="131804"/>
            <a:ext cx="11052484" cy="88960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 smtClean="0">
                <a:solidFill>
                  <a:schemeClr val="accent1"/>
                </a:solidFill>
              </a:rPr>
              <a:t>Basics of Lesson Plan: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189469" y="1425146"/>
            <a:ext cx="11722445" cy="511569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Second-hand report of scientific research from popular source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Compare search results:  paid database vs. Google Scholar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Locate known item in citation index and view “cited by” publications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Discuss access to information and effect on future research participation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946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 txBox="1">
            <a:spLocks/>
          </p:cNvSpPr>
          <p:nvPr/>
        </p:nvSpPr>
        <p:spPr>
          <a:xfrm>
            <a:off x="3216875" y="140042"/>
            <a:ext cx="5667631" cy="88960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 smtClean="0">
                <a:solidFill>
                  <a:schemeClr val="accent1"/>
                </a:solidFill>
              </a:rPr>
              <a:t>Results in: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189469" y="1425146"/>
            <a:ext cx="11722445" cy="511569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/>
              <a:t>Obvious Outcomes:</a:t>
            </a:r>
          </a:p>
          <a:p>
            <a:pPr lvl="1"/>
            <a:r>
              <a:rPr lang="en-US" sz="3400" dirty="0" smtClean="0"/>
              <a:t>Students introduced to citation indexes</a:t>
            </a:r>
          </a:p>
          <a:p>
            <a:pPr lvl="1"/>
            <a:r>
              <a:rPr lang="en-US" sz="3400" dirty="0" smtClean="0"/>
              <a:t>Raised student consciousness about information access issues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4400" dirty="0" smtClean="0"/>
              <a:t>Bigger Opportunity:</a:t>
            </a:r>
          </a:p>
          <a:p>
            <a:pPr lvl="1"/>
            <a:r>
              <a:rPr lang="en-US" sz="3400" dirty="0" smtClean="0"/>
              <a:t>Empowers students to become advocates for OA</a:t>
            </a:r>
          </a:p>
          <a:p>
            <a:pPr lvl="1"/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7002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514" y="189471"/>
            <a:ext cx="11450594" cy="1507524"/>
          </a:xfrm>
        </p:spPr>
        <p:txBody>
          <a:bodyPr/>
          <a:lstStyle/>
          <a:p>
            <a:r>
              <a:rPr lang="en-US" sz="8800" dirty="0" smtClean="0"/>
              <a:t>Takeaways: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762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 smtClean="0"/>
              <a:t>Assume student interest in social justice.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75410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514" y="189471"/>
            <a:ext cx="11450594" cy="1507524"/>
          </a:xfrm>
        </p:spPr>
        <p:txBody>
          <a:bodyPr/>
          <a:lstStyle/>
          <a:p>
            <a:r>
              <a:rPr lang="en-US" sz="8800" dirty="0" smtClean="0"/>
              <a:t>Takeaways: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762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 smtClean="0"/>
              <a:t>Things happen organically.  Encourage it.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9833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514" y="189471"/>
            <a:ext cx="11450594" cy="1507524"/>
          </a:xfrm>
        </p:spPr>
        <p:txBody>
          <a:bodyPr/>
          <a:lstStyle/>
          <a:p>
            <a:r>
              <a:rPr lang="en-US" sz="8800" dirty="0" smtClean="0"/>
              <a:t>Takeaways: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7622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8000" b="1" dirty="0" smtClean="0"/>
              <a:t>Reflection leads to better lesson plans…</a:t>
            </a:r>
          </a:p>
          <a:p>
            <a:pPr marL="0" indent="0" algn="ctr">
              <a:buNone/>
            </a:pPr>
            <a:r>
              <a:rPr lang="en-US" sz="8000" b="1" dirty="0" smtClean="0"/>
              <a:t>and even advocacy opportunities.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5371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514" y="189471"/>
            <a:ext cx="11450594" cy="1507524"/>
          </a:xfrm>
        </p:spPr>
        <p:txBody>
          <a:bodyPr/>
          <a:lstStyle/>
          <a:p>
            <a:r>
              <a:rPr lang="en-US" sz="8800" dirty="0" smtClean="0"/>
              <a:t>Takeaways: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7622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8000" b="1" dirty="0" smtClean="0"/>
              <a:t>Embrace the responsibilities presented in the Framework.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19248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37189"/>
          </a:xfrm>
        </p:spPr>
        <p:txBody>
          <a:bodyPr/>
          <a:lstStyle/>
          <a:p>
            <a:pPr algn="ctr"/>
            <a:r>
              <a:rPr lang="en-US" sz="6600" dirty="0" smtClean="0"/>
              <a:t>Contact Me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510227" y="2727562"/>
            <a:ext cx="5179265" cy="1453977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Kelsey Cheshire</a:t>
            </a:r>
          </a:p>
          <a:p>
            <a:r>
              <a:rPr lang="en-US" sz="4000" dirty="0" smtClean="0"/>
              <a:t>cheshire@illinois.edu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6724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39634" y="1804471"/>
            <a:ext cx="5758483" cy="4718249"/>
          </a:xfrm>
        </p:spPr>
        <p:txBody>
          <a:bodyPr>
            <a:normAutofit fontScale="92500" lnSpcReduction="2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4000" dirty="0" smtClean="0"/>
              <a:t>Hour-long one-shot</a:t>
            </a:r>
            <a:endParaRPr lang="en-US" sz="1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4000" dirty="0" smtClean="0"/>
              <a:t>Graduate level research methods course</a:t>
            </a:r>
            <a:endParaRPr lang="en-US" sz="2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4000" dirty="0" smtClean="0"/>
              <a:t>Prepare students for literature review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4000" i="1" dirty="0" smtClean="0"/>
              <a:t>Searching as Strategic Exploration </a:t>
            </a:r>
            <a:r>
              <a:rPr lang="en-US" sz="4000" dirty="0" smtClean="0"/>
              <a:t>frame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9634" y="478970"/>
            <a:ext cx="5758483" cy="846531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</a:rPr>
              <a:t>Planned Route: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8" r="20378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3910150" y="6581596"/>
            <a:ext cx="25254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Photograph courtesy of Marco </a:t>
            </a:r>
            <a:r>
              <a:rPr lang="en-US" sz="800" dirty="0" err="1" smtClean="0"/>
              <a:t>Verch</a:t>
            </a:r>
            <a:r>
              <a:rPr lang="en-US" sz="800" dirty="0" smtClean="0"/>
              <a:t>, FLICKR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8495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6" r="20256"/>
          <a:stretch>
            <a:fillRect/>
          </a:stretch>
        </p:blipFill>
        <p:spPr/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8547391"/>
              </p:ext>
            </p:extLst>
          </p:nvPr>
        </p:nvGraphicFramePr>
        <p:xfrm>
          <a:off x="316410" y="322217"/>
          <a:ext cx="5683795" cy="6191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36572" y="6581596"/>
            <a:ext cx="22990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Photograph courtesy of “17 </a:t>
            </a:r>
            <a:r>
              <a:rPr lang="en-US" sz="800" dirty="0" err="1" smtClean="0"/>
              <a:t>storey</a:t>
            </a:r>
            <a:r>
              <a:rPr lang="en-US" sz="800" dirty="0" smtClean="0"/>
              <a:t>”, FLICKR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6043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322217" y="188443"/>
            <a:ext cx="11538857" cy="9927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dirty="0" smtClean="0">
                <a:solidFill>
                  <a:schemeClr val="accent1"/>
                </a:solidFill>
              </a:rPr>
              <a:t>Next thing you know…</a:t>
            </a:r>
            <a:endParaRPr lang="en-US" sz="60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12184698"/>
              </p:ext>
            </p:extLst>
          </p:nvPr>
        </p:nvGraphicFramePr>
        <p:xfrm>
          <a:off x="1526903" y="118122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004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Why did I let the lesson plan ‘derail’?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21578" y="6149406"/>
            <a:ext cx="6174628" cy="624708"/>
          </a:xfrm>
        </p:spPr>
        <p:txBody>
          <a:bodyPr/>
          <a:lstStyle/>
          <a:p>
            <a:r>
              <a:rPr lang="en-US" sz="1000" dirty="0" smtClean="0"/>
              <a:t>Rempel, H. &amp; </a:t>
            </a:r>
            <a:r>
              <a:rPr lang="en-US" sz="1000" dirty="0" err="1" smtClean="0"/>
              <a:t>Deitering</a:t>
            </a:r>
            <a:r>
              <a:rPr lang="en-US" sz="1000" dirty="0" smtClean="0"/>
              <a:t>, A. (2017). </a:t>
            </a:r>
            <a:r>
              <a:rPr lang="en-US" sz="1000" i="1" dirty="0" smtClean="0"/>
              <a:t>Sparking curiosity:  </a:t>
            </a:r>
            <a:r>
              <a:rPr lang="en-US" sz="1000" dirty="0" smtClean="0"/>
              <a:t>Librarians’ role in encouraging exploration.  </a:t>
            </a:r>
            <a:r>
              <a:rPr lang="en-US" sz="1000" i="1" dirty="0" smtClean="0"/>
              <a:t>In the Library with the Lead Pipe.  </a:t>
            </a:r>
            <a:r>
              <a:rPr lang="en-US" sz="1000" dirty="0" smtClean="0"/>
              <a:t>Retrieved </a:t>
            </a:r>
            <a:r>
              <a:rPr lang="en-US" sz="1000" dirty="0"/>
              <a:t>from http://www.inthelibrarywiththeleadpipe.org/2017/sparking-curiosity</a:t>
            </a:r>
            <a:r>
              <a:rPr lang="en-US" sz="1000" dirty="0" smtClean="0"/>
              <a:t>/ </a:t>
            </a:r>
            <a:endParaRPr lang="en-US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7193279" y="235132"/>
            <a:ext cx="4763589" cy="541673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Encouraging </a:t>
            </a:r>
          </a:p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Curiosity: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Most are not driven by an intrinsic/personal desire to learn simply because of an assignment.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Need more structured, positive feedback to encourage exploratory behaviors.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74" y="4318336"/>
            <a:ext cx="2143424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6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95" y="123568"/>
            <a:ext cx="11829535" cy="4629664"/>
          </a:xfrm>
        </p:spPr>
        <p:txBody>
          <a:bodyPr/>
          <a:lstStyle/>
          <a:p>
            <a:pPr algn="ctr"/>
            <a:r>
              <a:rPr lang="en-US" sz="4300" dirty="0" smtClean="0"/>
              <a:t>“Teachers involved in the project of remaking critical pedagogy – or information literacy – for their context should consider the students they are working with and then remake their pedagogy with those students through dialogue and reflection.”</a:t>
            </a:r>
            <a:endParaRPr lang="en-US" sz="43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135" y="5281201"/>
            <a:ext cx="11648303" cy="1292594"/>
          </a:xfrm>
        </p:spPr>
        <p:txBody>
          <a:bodyPr/>
          <a:lstStyle/>
          <a:p>
            <a:r>
              <a:rPr lang="en-US" sz="3200" dirty="0" smtClean="0"/>
              <a:t>Annie Downey</a:t>
            </a:r>
          </a:p>
          <a:p>
            <a:r>
              <a:rPr lang="en-US" sz="3200" dirty="0" smtClean="0"/>
              <a:t> </a:t>
            </a:r>
            <a:r>
              <a:rPr lang="en-US" sz="2800" dirty="0" smtClean="0"/>
              <a:t>“Critical Information Literacy:  Foundations, Inspiration, and Ideas”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190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73" y="230659"/>
            <a:ext cx="11648303" cy="4473146"/>
          </a:xfrm>
        </p:spPr>
        <p:txBody>
          <a:bodyPr/>
          <a:lstStyle/>
          <a:p>
            <a:pPr algn="ctr"/>
            <a:r>
              <a:rPr lang="en-US" sz="7200" dirty="0" smtClean="0"/>
              <a:t>Consider </a:t>
            </a:r>
            <a:r>
              <a:rPr lang="en-US" sz="7200" dirty="0"/>
              <a:t>the students </a:t>
            </a:r>
            <a:r>
              <a:rPr lang="en-US" sz="7200" dirty="0" smtClean="0"/>
              <a:t>and </a:t>
            </a:r>
            <a:r>
              <a:rPr lang="en-US" sz="7200" dirty="0"/>
              <a:t>then remake </a:t>
            </a:r>
            <a:r>
              <a:rPr lang="en-US" sz="7200" dirty="0" smtClean="0"/>
              <a:t>with </a:t>
            </a:r>
            <a:r>
              <a:rPr lang="en-US" sz="7200" dirty="0"/>
              <a:t>those students through dialogue and </a:t>
            </a:r>
            <a:r>
              <a:rPr lang="en-US" sz="7200" dirty="0" smtClean="0"/>
              <a:t>reflection.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744" y="5594239"/>
            <a:ext cx="5604932" cy="707707"/>
          </a:xfrm>
        </p:spPr>
        <p:txBody>
          <a:bodyPr/>
          <a:lstStyle/>
          <a:p>
            <a:r>
              <a:rPr lang="en-US" sz="3600" dirty="0" smtClean="0"/>
              <a:t>Takeaway from Downey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3516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6" y="1474572"/>
            <a:ext cx="5893840" cy="2199502"/>
          </a:xfrm>
        </p:spPr>
        <p:txBody>
          <a:bodyPr/>
          <a:lstStyle/>
          <a:p>
            <a:pPr algn="ctr"/>
            <a:r>
              <a:rPr lang="en-US" sz="7200" dirty="0" smtClean="0"/>
              <a:t>How did this happen?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986" y="4460157"/>
            <a:ext cx="5891636" cy="449596"/>
          </a:xfrm>
        </p:spPr>
        <p:txBody>
          <a:bodyPr/>
          <a:lstStyle/>
          <a:p>
            <a:r>
              <a:rPr lang="en-US" sz="2400" dirty="0" smtClean="0"/>
              <a:t>Reflection on (unplanned) discussion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7265774" y="1081457"/>
            <a:ext cx="4654378" cy="296332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Audience: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“Change Artists”</a:t>
            </a:r>
          </a:p>
          <a:p>
            <a:r>
              <a:rPr lang="en-US" sz="3200" b="1" dirty="0" smtClean="0">
                <a:solidFill>
                  <a:schemeClr val="accent1"/>
                </a:solidFill>
              </a:rPr>
              <a:t>Dialogue: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Concept </a:t>
            </a:r>
            <a:r>
              <a:rPr lang="en-US" sz="2400" dirty="0"/>
              <a:t>of social </a:t>
            </a:r>
            <a:r>
              <a:rPr lang="en-US" sz="2400" dirty="0" smtClean="0"/>
              <a:t>inclusion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Open Access = social good</a:t>
            </a:r>
            <a:endParaRPr lang="en-US" sz="2400" dirty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7047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24616283"/>
              </p:ext>
            </p:extLst>
          </p:nvPr>
        </p:nvGraphicFramePr>
        <p:xfrm>
          <a:off x="316410" y="287383"/>
          <a:ext cx="11562081" cy="6252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417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1389</TotalTime>
  <Words>502</Words>
  <Application>Microsoft Office PowerPoint</Application>
  <PresentationFormat>Widescreen</PresentationFormat>
  <Paragraphs>93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2</vt:lpstr>
      <vt:lpstr>Quotable</vt:lpstr>
      <vt:lpstr>Let’s Take a Detour:</vt:lpstr>
      <vt:lpstr>Planned Route:</vt:lpstr>
      <vt:lpstr>PowerPoint Presentation</vt:lpstr>
      <vt:lpstr>PowerPoint Presentation</vt:lpstr>
      <vt:lpstr>Why did I let the lesson plan ‘derail’?</vt:lpstr>
      <vt:lpstr>“Teachers involved in the project of remaking critical pedagogy – or information literacy – for their context should consider the students they are working with and then remake their pedagogy with those students through dialogue and reflection.”</vt:lpstr>
      <vt:lpstr>Consider the students and then remake with those students through dialogue and reflection.</vt:lpstr>
      <vt:lpstr>How did this happen?</vt:lpstr>
      <vt:lpstr>PowerPoint Presentation</vt:lpstr>
      <vt:lpstr>Learners who are developing their information literate abilities:</vt:lpstr>
      <vt:lpstr>Scholarship as Conversation  between Social Worker and Clients</vt:lpstr>
      <vt:lpstr>PowerPoint Presentation</vt:lpstr>
      <vt:lpstr>PowerPoint Presentation</vt:lpstr>
      <vt:lpstr>Takeaways:</vt:lpstr>
      <vt:lpstr>Takeaways:</vt:lpstr>
      <vt:lpstr>Takeaways:</vt:lpstr>
      <vt:lpstr>Takeaways:</vt:lpstr>
      <vt:lpstr>Contact Me</vt:lpstr>
    </vt:vector>
  </TitlesOfParts>
  <Company>University of Illinois at Urbana-Champaign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Take a Detour:</dc:title>
  <dc:creator>Cheshire, Kelsey Michelle</dc:creator>
  <cp:lastModifiedBy>Cheshire, Kelsey</cp:lastModifiedBy>
  <cp:revision>48</cp:revision>
  <dcterms:created xsi:type="dcterms:W3CDTF">2017-04-21T16:08:49Z</dcterms:created>
  <dcterms:modified xsi:type="dcterms:W3CDTF">2017-05-01T20:05:36Z</dcterms:modified>
</cp:coreProperties>
</file>