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handoutMasterIdLst>
    <p:handoutMasterId r:id="rId58"/>
  </p:handoutMasterIdLst>
  <p:sldIdLst>
    <p:sldId id="256" r:id="rId2"/>
    <p:sldId id="257" r:id="rId3"/>
    <p:sldId id="286" r:id="rId4"/>
    <p:sldId id="285" r:id="rId5"/>
    <p:sldId id="290" r:id="rId6"/>
    <p:sldId id="288" r:id="rId7"/>
    <p:sldId id="259" r:id="rId8"/>
    <p:sldId id="292" r:id="rId9"/>
    <p:sldId id="301" r:id="rId10"/>
    <p:sldId id="304" r:id="rId11"/>
    <p:sldId id="306" r:id="rId12"/>
    <p:sldId id="291" r:id="rId13"/>
    <p:sldId id="305" r:id="rId14"/>
    <p:sldId id="307" r:id="rId15"/>
    <p:sldId id="287" r:id="rId16"/>
    <p:sldId id="293" r:id="rId17"/>
    <p:sldId id="294" r:id="rId18"/>
    <p:sldId id="313" r:id="rId19"/>
    <p:sldId id="283" r:id="rId20"/>
    <p:sldId id="311" r:id="rId21"/>
    <p:sldId id="312" r:id="rId22"/>
    <p:sldId id="314" r:id="rId23"/>
    <p:sldId id="316" r:id="rId24"/>
    <p:sldId id="315" r:id="rId25"/>
    <p:sldId id="268" r:id="rId26"/>
    <p:sldId id="258" r:id="rId27"/>
    <p:sldId id="260" r:id="rId28"/>
    <p:sldId id="308" r:id="rId29"/>
    <p:sldId id="279" r:id="rId30"/>
    <p:sldId id="280" r:id="rId31"/>
    <p:sldId id="317" r:id="rId32"/>
    <p:sldId id="269" r:id="rId33"/>
    <p:sldId id="270" r:id="rId34"/>
    <p:sldId id="271" r:id="rId35"/>
    <p:sldId id="272" r:id="rId36"/>
    <p:sldId id="273" r:id="rId37"/>
    <p:sldId id="274" r:id="rId38"/>
    <p:sldId id="275" r:id="rId39"/>
    <p:sldId id="276" r:id="rId40"/>
    <p:sldId id="277" r:id="rId41"/>
    <p:sldId id="281" r:id="rId42"/>
    <p:sldId id="282" r:id="rId43"/>
    <p:sldId id="297" r:id="rId44"/>
    <p:sldId id="318" r:id="rId45"/>
    <p:sldId id="284" r:id="rId46"/>
    <p:sldId id="320" r:id="rId47"/>
    <p:sldId id="319" r:id="rId48"/>
    <p:sldId id="261" r:id="rId49"/>
    <p:sldId id="262" r:id="rId50"/>
    <p:sldId id="263" r:id="rId51"/>
    <p:sldId id="309" r:id="rId52"/>
    <p:sldId id="321" r:id="rId53"/>
    <p:sldId id="265" r:id="rId54"/>
    <p:sldId id="266" r:id="rId55"/>
    <p:sldId id="310" r:id="rId56"/>
    <p:sldId id="28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8" autoAdjust="0"/>
    <p:restoredTop sz="94660"/>
  </p:normalViewPr>
  <p:slideViewPr>
    <p:cSldViewPr snapToGrid="0" snapToObjects="1">
      <p:cViewPr varScale="1">
        <p:scale>
          <a:sx n="88" d="100"/>
          <a:sy n="88" d="100"/>
        </p:scale>
        <p:origin x="-6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5A82E-C632-BB49-B9B8-9F92C335FA53}" type="doc">
      <dgm:prSet loTypeId="urn:microsoft.com/office/officeart/2005/8/layout/equation2" loCatId="" qsTypeId="urn:microsoft.com/office/officeart/2005/8/quickstyle/simple4" qsCatId="simple" csTypeId="urn:microsoft.com/office/officeart/2005/8/colors/accent1_2" csCatId="accent1" phldr="1"/>
      <dgm:spPr/>
      <dgm:t>
        <a:bodyPr/>
        <a:lstStyle/>
        <a:p>
          <a:endParaRPr lang="en-US"/>
        </a:p>
      </dgm:t>
    </dgm:pt>
    <dgm:pt modelId="{E662460B-A5ED-0B4A-857A-10E44C8C3B8D}">
      <dgm:prSet/>
      <dgm:spPr/>
      <dgm:t>
        <a:bodyPr/>
        <a:lstStyle/>
        <a:p>
          <a:pPr algn="l" rtl="0"/>
          <a:r>
            <a:rPr lang="en-US" dirty="0" smtClean="0"/>
            <a:t>Aristotelian Argument:</a:t>
          </a:r>
        </a:p>
        <a:p>
          <a:pPr algn="ctr" rtl="0"/>
          <a:r>
            <a:rPr lang="en-US" dirty="0" smtClean="0"/>
            <a:t>Enthymeme</a:t>
          </a:r>
          <a:endParaRPr lang="en-US" dirty="0"/>
        </a:p>
      </dgm:t>
    </dgm:pt>
    <dgm:pt modelId="{9AC0D21E-1FBE-F846-B964-103CEFCF721E}" type="parTrans" cxnId="{4492ED8A-47AB-AC44-8FBE-42F6A2AB5C4D}">
      <dgm:prSet/>
      <dgm:spPr/>
      <dgm:t>
        <a:bodyPr/>
        <a:lstStyle/>
        <a:p>
          <a:endParaRPr lang="en-US"/>
        </a:p>
      </dgm:t>
    </dgm:pt>
    <dgm:pt modelId="{126D49C8-B311-8449-B472-C8FDFD655DAD}" type="sibTrans" cxnId="{4492ED8A-47AB-AC44-8FBE-42F6A2AB5C4D}">
      <dgm:prSet/>
      <dgm:spPr/>
      <dgm:t>
        <a:bodyPr/>
        <a:lstStyle/>
        <a:p>
          <a:endParaRPr lang="en-US"/>
        </a:p>
      </dgm:t>
    </dgm:pt>
    <dgm:pt modelId="{194144D0-FED2-C246-BBEC-9955E4E0D6BA}">
      <dgm:prSet/>
      <dgm:spPr/>
      <dgm:t>
        <a:bodyPr/>
        <a:lstStyle/>
        <a:p>
          <a:pPr algn="l" rtl="0"/>
          <a:r>
            <a:rPr lang="en-US" dirty="0" smtClean="0"/>
            <a:t>Major Premise: All humans are mortal. </a:t>
          </a:r>
          <a:endParaRPr lang="en-US" dirty="0"/>
        </a:p>
      </dgm:t>
    </dgm:pt>
    <dgm:pt modelId="{209A9464-8F31-2B44-BB1A-9E9FD5CD8A83}" type="parTrans" cxnId="{06D652D7-2BBA-654D-B499-1DC06A5E090D}">
      <dgm:prSet/>
      <dgm:spPr/>
      <dgm:t>
        <a:bodyPr/>
        <a:lstStyle/>
        <a:p>
          <a:endParaRPr lang="en-US"/>
        </a:p>
      </dgm:t>
    </dgm:pt>
    <dgm:pt modelId="{28B37027-0C84-104D-B2F0-2B9EC29D5521}" type="sibTrans" cxnId="{06D652D7-2BBA-654D-B499-1DC06A5E090D}">
      <dgm:prSet/>
      <dgm:spPr/>
      <dgm:t>
        <a:bodyPr/>
        <a:lstStyle/>
        <a:p>
          <a:endParaRPr lang="en-US"/>
        </a:p>
      </dgm:t>
    </dgm:pt>
    <dgm:pt modelId="{DE5F3173-DF7D-0641-BE0D-CDF94F5E15BE}">
      <dgm:prSet/>
      <dgm:spPr/>
      <dgm:t>
        <a:bodyPr/>
        <a:lstStyle/>
        <a:p>
          <a:pPr algn="l" rtl="0"/>
          <a:r>
            <a:rPr lang="en-US" dirty="0" smtClean="0"/>
            <a:t>Minor Premise: All Greeks are human.</a:t>
          </a:r>
          <a:endParaRPr lang="en-US" dirty="0"/>
        </a:p>
      </dgm:t>
    </dgm:pt>
    <dgm:pt modelId="{D41B6065-96E2-7546-95BC-67DB9E9220BF}" type="parTrans" cxnId="{C3E6FAC6-32DF-F342-91AA-4F930A1117FB}">
      <dgm:prSet/>
      <dgm:spPr/>
      <dgm:t>
        <a:bodyPr/>
        <a:lstStyle/>
        <a:p>
          <a:endParaRPr lang="en-US"/>
        </a:p>
      </dgm:t>
    </dgm:pt>
    <dgm:pt modelId="{ED34B7B5-B547-2349-9762-9FAAD5A776AB}" type="sibTrans" cxnId="{C3E6FAC6-32DF-F342-91AA-4F930A1117FB}">
      <dgm:prSet/>
      <dgm:spPr/>
      <dgm:t>
        <a:bodyPr/>
        <a:lstStyle/>
        <a:p>
          <a:endParaRPr lang="en-US"/>
        </a:p>
      </dgm:t>
    </dgm:pt>
    <dgm:pt modelId="{CDB13B71-E7FC-2A4E-BA21-67BD4B0E2522}">
      <dgm:prSet/>
      <dgm:spPr/>
      <dgm:t>
        <a:bodyPr/>
        <a:lstStyle/>
        <a:p>
          <a:pPr algn="l" rtl="0"/>
          <a:endParaRPr lang="en-US" dirty="0"/>
        </a:p>
      </dgm:t>
    </dgm:pt>
    <dgm:pt modelId="{9F3126FC-3EAE-C24A-8F2F-B410C6258321}" type="parTrans" cxnId="{1BD16112-DA79-8540-B5C8-6BDC51EB5C74}">
      <dgm:prSet/>
      <dgm:spPr/>
      <dgm:t>
        <a:bodyPr/>
        <a:lstStyle/>
        <a:p>
          <a:endParaRPr lang="en-US"/>
        </a:p>
      </dgm:t>
    </dgm:pt>
    <dgm:pt modelId="{8A309DA8-469E-D745-B189-CB92C1A2D3DA}" type="sibTrans" cxnId="{1BD16112-DA79-8540-B5C8-6BDC51EB5C74}">
      <dgm:prSet/>
      <dgm:spPr/>
      <dgm:t>
        <a:bodyPr/>
        <a:lstStyle/>
        <a:p>
          <a:endParaRPr lang="en-US"/>
        </a:p>
      </dgm:t>
    </dgm:pt>
    <dgm:pt modelId="{62021CC7-40C3-E647-8DFE-6B2F91C06215}">
      <dgm:prSet/>
      <dgm:spPr/>
      <dgm:t>
        <a:bodyPr/>
        <a:lstStyle/>
        <a:p>
          <a:pPr algn="l" rtl="0"/>
          <a:r>
            <a:rPr lang="en-US" dirty="0" smtClean="0"/>
            <a:t>Conclusion: All Greeks are  mortal.</a:t>
          </a:r>
          <a:endParaRPr lang="en-US" dirty="0"/>
        </a:p>
      </dgm:t>
    </dgm:pt>
    <dgm:pt modelId="{2F036C3E-693F-694F-8942-56DDBEF1C6D3}" type="parTrans" cxnId="{A859E700-9DD7-5749-8A46-65C025F1927F}">
      <dgm:prSet/>
      <dgm:spPr/>
      <dgm:t>
        <a:bodyPr/>
        <a:lstStyle/>
        <a:p>
          <a:endParaRPr lang="en-US"/>
        </a:p>
      </dgm:t>
    </dgm:pt>
    <dgm:pt modelId="{399C7D38-B189-B244-8481-2B8D65AFFBAB}" type="sibTrans" cxnId="{A859E700-9DD7-5749-8A46-65C025F1927F}">
      <dgm:prSet/>
      <dgm:spPr/>
      <dgm:t>
        <a:bodyPr/>
        <a:lstStyle/>
        <a:p>
          <a:endParaRPr lang="en-US"/>
        </a:p>
      </dgm:t>
    </dgm:pt>
    <dgm:pt modelId="{C98624BF-92E6-F142-9A65-BAD87F539F6C}" type="pres">
      <dgm:prSet presAssocID="{3345A82E-C632-BB49-B9B8-9F92C335FA53}" presName="Name0" presStyleCnt="0">
        <dgm:presLayoutVars>
          <dgm:dir/>
          <dgm:resizeHandles val="exact"/>
        </dgm:presLayoutVars>
      </dgm:prSet>
      <dgm:spPr/>
      <dgm:t>
        <a:bodyPr/>
        <a:lstStyle/>
        <a:p>
          <a:endParaRPr lang="en-US"/>
        </a:p>
      </dgm:t>
    </dgm:pt>
    <dgm:pt modelId="{F1091A0C-ED91-F04D-B4D1-EF4A0D6CBA4A}" type="pres">
      <dgm:prSet presAssocID="{3345A82E-C632-BB49-B9B8-9F92C335FA53}" presName="vNodes" presStyleCnt="0"/>
      <dgm:spPr/>
    </dgm:pt>
    <dgm:pt modelId="{91DF482D-FC49-1346-9EA2-2E450486EE0C}" type="pres">
      <dgm:prSet presAssocID="{3345A82E-C632-BB49-B9B8-9F92C335FA53}" presName="lastNode" presStyleLbl="node1" presStyleIdx="0" presStyleCnt="1">
        <dgm:presLayoutVars>
          <dgm:bulletEnabled val="1"/>
        </dgm:presLayoutVars>
      </dgm:prSet>
      <dgm:spPr/>
      <dgm:t>
        <a:bodyPr/>
        <a:lstStyle/>
        <a:p>
          <a:endParaRPr lang="en-US"/>
        </a:p>
      </dgm:t>
    </dgm:pt>
  </dgm:ptLst>
  <dgm:cxnLst>
    <dgm:cxn modelId="{DBEE43B8-0E3F-0D45-AE1D-DCD658952792}" type="presOf" srcId="{DE5F3173-DF7D-0641-BE0D-CDF94F5E15BE}" destId="{91DF482D-FC49-1346-9EA2-2E450486EE0C}" srcOrd="0" destOrd="2" presId="urn:microsoft.com/office/officeart/2005/8/layout/equation2"/>
    <dgm:cxn modelId="{9A92F5F2-74E2-C34A-9463-472F6E51B9AE}" type="presOf" srcId="{62021CC7-40C3-E647-8DFE-6B2F91C06215}" destId="{91DF482D-FC49-1346-9EA2-2E450486EE0C}" srcOrd="0" destOrd="3" presId="urn:microsoft.com/office/officeart/2005/8/layout/equation2"/>
    <dgm:cxn modelId="{FD411872-192D-FA46-A741-767F82BA9EB5}" type="presOf" srcId="{3345A82E-C632-BB49-B9B8-9F92C335FA53}" destId="{C98624BF-92E6-F142-9A65-BAD87F539F6C}" srcOrd="0" destOrd="0" presId="urn:microsoft.com/office/officeart/2005/8/layout/equation2"/>
    <dgm:cxn modelId="{4DA1DCF6-3611-D343-902D-7C52CC1A2831}" type="presOf" srcId="{194144D0-FED2-C246-BBEC-9955E4E0D6BA}" destId="{91DF482D-FC49-1346-9EA2-2E450486EE0C}" srcOrd="0" destOrd="1" presId="urn:microsoft.com/office/officeart/2005/8/layout/equation2"/>
    <dgm:cxn modelId="{C3E6FAC6-32DF-F342-91AA-4F930A1117FB}" srcId="{E662460B-A5ED-0B4A-857A-10E44C8C3B8D}" destId="{DE5F3173-DF7D-0641-BE0D-CDF94F5E15BE}" srcOrd="1" destOrd="0" parTransId="{D41B6065-96E2-7546-95BC-67DB9E9220BF}" sibTransId="{ED34B7B5-B547-2349-9762-9FAAD5A776AB}"/>
    <dgm:cxn modelId="{318513BB-D60B-EC43-8947-A0C0B5BEE784}" type="presOf" srcId="{E662460B-A5ED-0B4A-857A-10E44C8C3B8D}" destId="{91DF482D-FC49-1346-9EA2-2E450486EE0C}" srcOrd="0" destOrd="0" presId="urn:microsoft.com/office/officeart/2005/8/layout/equation2"/>
    <dgm:cxn modelId="{4492ED8A-47AB-AC44-8FBE-42F6A2AB5C4D}" srcId="{3345A82E-C632-BB49-B9B8-9F92C335FA53}" destId="{E662460B-A5ED-0B4A-857A-10E44C8C3B8D}" srcOrd="0" destOrd="0" parTransId="{9AC0D21E-1FBE-F846-B964-103CEFCF721E}" sibTransId="{126D49C8-B311-8449-B472-C8FDFD655DAD}"/>
    <dgm:cxn modelId="{1BD16112-DA79-8540-B5C8-6BDC51EB5C74}" srcId="{62021CC7-40C3-E647-8DFE-6B2F91C06215}" destId="{CDB13B71-E7FC-2A4E-BA21-67BD4B0E2522}" srcOrd="0" destOrd="0" parTransId="{9F3126FC-3EAE-C24A-8F2F-B410C6258321}" sibTransId="{8A309DA8-469E-D745-B189-CB92C1A2D3DA}"/>
    <dgm:cxn modelId="{A859E700-9DD7-5749-8A46-65C025F1927F}" srcId="{E662460B-A5ED-0B4A-857A-10E44C8C3B8D}" destId="{62021CC7-40C3-E647-8DFE-6B2F91C06215}" srcOrd="2" destOrd="0" parTransId="{2F036C3E-693F-694F-8942-56DDBEF1C6D3}" sibTransId="{399C7D38-B189-B244-8481-2B8D65AFFBAB}"/>
    <dgm:cxn modelId="{62600496-7E84-A742-89A6-17243B615640}" type="presOf" srcId="{CDB13B71-E7FC-2A4E-BA21-67BD4B0E2522}" destId="{91DF482D-FC49-1346-9EA2-2E450486EE0C}" srcOrd="0" destOrd="4" presId="urn:microsoft.com/office/officeart/2005/8/layout/equation2"/>
    <dgm:cxn modelId="{06D652D7-2BBA-654D-B499-1DC06A5E090D}" srcId="{E662460B-A5ED-0B4A-857A-10E44C8C3B8D}" destId="{194144D0-FED2-C246-BBEC-9955E4E0D6BA}" srcOrd="0" destOrd="0" parTransId="{209A9464-8F31-2B44-BB1A-9E9FD5CD8A83}" sibTransId="{28B37027-0C84-104D-B2F0-2B9EC29D5521}"/>
    <dgm:cxn modelId="{B5280D8C-7D4A-1E4E-B97A-9CD8AB4B1D56}" type="presParOf" srcId="{C98624BF-92E6-F142-9A65-BAD87F539F6C}" destId="{F1091A0C-ED91-F04D-B4D1-EF4A0D6CBA4A}" srcOrd="0" destOrd="0" presId="urn:microsoft.com/office/officeart/2005/8/layout/equation2"/>
    <dgm:cxn modelId="{CE4E7265-DBE5-5446-9D5D-5170661E52F2}" type="presParOf" srcId="{C98624BF-92E6-F142-9A65-BAD87F539F6C}" destId="{91DF482D-FC49-1346-9EA2-2E450486EE0C}"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82D-FC49-1346-9EA2-2E450486EE0C}">
      <dsp:nvSpPr>
        <dsp:cNvPr id="0" name=""/>
        <dsp:cNvSpPr/>
      </dsp:nvSpPr>
      <dsp:spPr>
        <a:xfrm>
          <a:off x="1410146" y="446"/>
          <a:ext cx="4799707" cy="4799707"/>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1200150" rtl="0">
            <a:lnSpc>
              <a:spcPct val="90000"/>
            </a:lnSpc>
            <a:spcBef>
              <a:spcPct val="0"/>
            </a:spcBef>
            <a:spcAft>
              <a:spcPct val="35000"/>
            </a:spcAft>
          </a:pPr>
          <a:r>
            <a:rPr lang="en-US" sz="2700" kern="1200" dirty="0" smtClean="0"/>
            <a:t>Aristotelian Argument:</a:t>
          </a:r>
        </a:p>
        <a:p>
          <a:pPr lvl="0" algn="ctr" defTabSz="1200150" rtl="0">
            <a:lnSpc>
              <a:spcPct val="90000"/>
            </a:lnSpc>
            <a:spcBef>
              <a:spcPct val="0"/>
            </a:spcBef>
            <a:spcAft>
              <a:spcPct val="35000"/>
            </a:spcAft>
          </a:pPr>
          <a:r>
            <a:rPr lang="en-US" sz="2700" kern="1200" dirty="0" smtClean="0"/>
            <a:t>Enthymeme</a:t>
          </a:r>
          <a:endParaRPr lang="en-US" sz="2700" kern="1200" dirty="0"/>
        </a:p>
        <a:p>
          <a:pPr marL="228600" lvl="1" indent="-228600" algn="l" defTabSz="933450" rtl="0">
            <a:lnSpc>
              <a:spcPct val="90000"/>
            </a:lnSpc>
            <a:spcBef>
              <a:spcPct val="0"/>
            </a:spcBef>
            <a:spcAft>
              <a:spcPct val="15000"/>
            </a:spcAft>
            <a:buChar char="••"/>
          </a:pPr>
          <a:r>
            <a:rPr lang="en-US" sz="2100" kern="1200" dirty="0" smtClean="0"/>
            <a:t>Major Premise: All humans are mortal.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Minor Premise: All Greeks are human.</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Conclusion: All Greeks are  mortal.</a:t>
          </a:r>
          <a:endParaRPr lang="en-US" sz="2100" kern="1200" dirty="0"/>
        </a:p>
        <a:p>
          <a:pPr marL="457200" lvl="2" indent="-228600" algn="l" defTabSz="933450" rtl="0">
            <a:lnSpc>
              <a:spcPct val="90000"/>
            </a:lnSpc>
            <a:spcBef>
              <a:spcPct val="0"/>
            </a:spcBef>
            <a:spcAft>
              <a:spcPct val="15000"/>
            </a:spcAft>
            <a:buChar char="••"/>
          </a:pPr>
          <a:endParaRPr lang="en-US" sz="2100" kern="1200" dirty="0"/>
        </a:p>
      </dsp:txBody>
      <dsp:txXfrm>
        <a:off x="2113047" y="703347"/>
        <a:ext cx="3393905" cy="339390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8EF715-FD6C-7744-97E4-0CDA8903339C}" type="datetimeFigureOut">
              <a:rPr lang="en-US" smtClean="0"/>
              <a:t>5/3/16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5A050-199B-AA4E-BE77-42E5E99AA16B}" type="slidenum">
              <a:rPr lang="en-US" smtClean="0"/>
              <a:t>‹#›</a:t>
            </a:fld>
            <a:endParaRPr lang="en-US"/>
          </a:p>
        </p:txBody>
      </p:sp>
    </p:spTree>
    <p:extLst>
      <p:ext uri="{BB962C8B-B14F-4D97-AF65-F5344CB8AC3E}">
        <p14:creationId xmlns:p14="http://schemas.microsoft.com/office/powerpoint/2010/main" val="6303246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May 3,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May 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May 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May 3,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May 3,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May 3,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May 3,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May 3,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May 3,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3,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6EEA923-9BEE-48CE-9F28-5B525F399BAD}" type="datetime4">
              <a:rPr lang="en-US" smtClean="0"/>
              <a:pPr/>
              <a:t>May 3, 2016</a:t>
            </a:fld>
            <a:endParaRPr lang="en-US"/>
          </a:p>
        </p:txBody>
      </p:sp>
      <p:sp>
        <p:nvSpPr>
          <p:cNvPr id="9" name="Slide Number Placeholder 8"/>
          <p:cNvSpPr>
            <a:spLocks noGrp="1"/>
          </p:cNvSpPr>
          <p:nvPr>
            <p:ph type="sldNum" sz="quarter" idx="11"/>
          </p:nvPr>
        </p:nvSpPr>
        <p:spPr/>
        <p:txBody>
          <a:bodyPr/>
          <a:lstStyle/>
          <a:p>
            <a:fld id="{F38DF745-7D3F-47F4-83A3-874385CFAA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May 3, 2016</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a:t>Re-Framing the ‘Conversation’ </a:t>
            </a:r>
            <a:r>
              <a:rPr lang="en-US" sz="4000" b="1" dirty="0" smtClean="0"/>
              <a:t/>
            </a:r>
            <a:br>
              <a:rPr lang="en-US" sz="4000" b="1" dirty="0" smtClean="0"/>
            </a:br>
            <a:r>
              <a:rPr lang="en-US" sz="4000" b="1" dirty="0" smtClean="0"/>
              <a:t>as </a:t>
            </a:r>
            <a:r>
              <a:rPr lang="en-US" sz="4000" b="1" dirty="0"/>
              <a:t>Argument</a:t>
            </a:r>
            <a:br>
              <a:rPr lang="en-US" sz="4000" b="1" dirty="0"/>
            </a:br>
            <a:endParaRPr lang="en-US" sz="4000" dirty="0"/>
          </a:p>
        </p:txBody>
      </p:sp>
      <p:sp>
        <p:nvSpPr>
          <p:cNvPr id="3" name="Subtitle 2"/>
          <p:cNvSpPr>
            <a:spLocks noGrp="1"/>
          </p:cNvSpPr>
          <p:nvPr>
            <p:ph type="subTitle" idx="1"/>
          </p:nvPr>
        </p:nvSpPr>
        <p:spPr/>
        <p:txBody>
          <a:bodyPr>
            <a:normAutofit fontScale="77500" lnSpcReduction="20000"/>
          </a:bodyPr>
          <a:lstStyle/>
          <a:p>
            <a:r>
              <a:rPr lang="en-US" dirty="0" smtClean="0"/>
              <a:t>Sharon Radcliff</a:t>
            </a:r>
          </a:p>
          <a:p>
            <a:r>
              <a:rPr lang="en-US" dirty="0" smtClean="0"/>
              <a:t>Library Faculty CSU East Bay &amp; </a:t>
            </a:r>
          </a:p>
          <a:p>
            <a:r>
              <a:rPr lang="en-US" dirty="0" smtClean="0"/>
              <a:t>USF School of Education </a:t>
            </a:r>
          </a:p>
          <a:p>
            <a:r>
              <a:rPr lang="en-US" dirty="0" smtClean="0"/>
              <a:t>Learning and Instruction Doctoral Program</a:t>
            </a:r>
            <a:endParaRPr lang="en-US" dirty="0"/>
          </a:p>
        </p:txBody>
      </p:sp>
    </p:spTree>
    <p:extLst>
      <p:ext uri="{BB962C8B-B14F-4D97-AF65-F5344CB8AC3E}">
        <p14:creationId xmlns:p14="http://schemas.microsoft.com/office/powerpoint/2010/main" val="4786138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Deductive Arguments are: </a:t>
            </a:r>
            <a:endParaRPr lang="en-US" dirty="0"/>
          </a:p>
        </p:txBody>
      </p:sp>
      <p:sp>
        <p:nvSpPr>
          <p:cNvPr id="3" name="Content Placeholder 2"/>
          <p:cNvSpPr>
            <a:spLocks noGrp="1"/>
          </p:cNvSpPr>
          <p:nvPr>
            <p:ph idx="1"/>
          </p:nvPr>
        </p:nvSpPr>
        <p:spPr>
          <a:xfrm>
            <a:off x="457200" y="1417637"/>
            <a:ext cx="7620000" cy="5170805"/>
          </a:xfrm>
        </p:spPr>
        <p:txBody>
          <a:bodyPr/>
          <a:lstStyle/>
          <a:p>
            <a:r>
              <a:rPr lang="en-US" b="1" dirty="0" smtClean="0"/>
              <a:t>Valid or invalid</a:t>
            </a:r>
            <a:r>
              <a:rPr lang="en-US" dirty="0" smtClean="0"/>
              <a:t>: if the form is correct if it is valid</a:t>
            </a:r>
          </a:p>
          <a:p>
            <a:r>
              <a:rPr lang="en-US" b="1" dirty="0" smtClean="0"/>
              <a:t>Sound or unsound:</a:t>
            </a:r>
            <a:r>
              <a:rPr lang="en-US" dirty="0" smtClean="0"/>
              <a:t>  the claims leading to the conclusion are true</a:t>
            </a:r>
          </a:p>
          <a:p>
            <a:r>
              <a:rPr lang="en-US" dirty="0" smtClean="0"/>
              <a:t>Modern types of deductive arguments: </a:t>
            </a:r>
          </a:p>
          <a:p>
            <a:pPr lvl="1"/>
            <a:r>
              <a:rPr lang="en-US" dirty="0" smtClean="0"/>
              <a:t>From mathematics</a:t>
            </a:r>
          </a:p>
          <a:p>
            <a:pPr lvl="1"/>
            <a:r>
              <a:rPr lang="en-US" dirty="0" smtClean="0"/>
              <a:t>From definition</a:t>
            </a:r>
          </a:p>
          <a:p>
            <a:pPr lvl="1"/>
            <a:r>
              <a:rPr lang="en-US" dirty="0" smtClean="0"/>
              <a:t>Categorical syllogism</a:t>
            </a:r>
          </a:p>
          <a:p>
            <a:pPr lvl="1"/>
            <a:r>
              <a:rPr lang="en-US" dirty="0" smtClean="0"/>
              <a:t>Hypothetical syllogism</a:t>
            </a:r>
          </a:p>
          <a:p>
            <a:pPr lvl="3"/>
            <a:r>
              <a:rPr lang="en-US" sz="1800" dirty="0" smtClean="0"/>
              <a:t>If it rains he will use an umbrella; it is raining; therefore he is using an umbrella</a:t>
            </a:r>
          </a:p>
          <a:p>
            <a:pPr lvl="1"/>
            <a:r>
              <a:rPr lang="en-US" dirty="0" smtClean="0"/>
              <a:t>Disjunctive syllogism</a:t>
            </a:r>
          </a:p>
          <a:p>
            <a:pPr lvl="3"/>
            <a:r>
              <a:rPr lang="en-US" sz="1800" dirty="0" smtClean="0"/>
              <a:t>We will go to the park or to the museum; the museum is closed; therefore we will go to the park.</a:t>
            </a:r>
            <a:endParaRPr lang="en-US" sz="1800" dirty="0"/>
          </a:p>
          <a:p>
            <a:endParaRPr lang="en-US" dirty="0"/>
          </a:p>
        </p:txBody>
      </p:sp>
    </p:spTree>
    <p:extLst>
      <p:ext uri="{BB962C8B-B14F-4D97-AF65-F5344CB8AC3E}">
        <p14:creationId xmlns:p14="http://schemas.microsoft.com/office/powerpoint/2010/main" val="2309972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Deductive arguments</a:t>
            </a:r>
            <a:endParaRPr lang="en-US" dirty="0"/>
          </a:p>
        </p:txBody>
      </p:sp>
      <p:sp>
        <p:nvSpPr>
          <p:cNvPr id="3" name="Content Placeholder 2"/>
          <p:cNvSpPr>
            <a:spLocks noGrp="1"/>
          </p:cNvSpPr>
          <p:nvPr>
            <p:ph idx="1"/>
          </p:nvPr>
        </p:nvSpPr>
        <p:spPr/>
        <p:txBody>
          <a:bodyPr/>
          <a:lstStyle/>
          <a:p>
            <a:r>
              <a:rPr lang="en-US" dirty="0" smtClean="0"/>
              <a:t>All plants grow well in swamps</a:t>
            </a:r>
          </a:p>
          <a:p>
            <a:r>
              <a:rPr lang="en-US" dirty="0" smtClean="0"/>
              <a:t>Roses are plants</a:t>
            </a:r>
          </a:p>
          <a:p>
            <a:r>
              <a:rPr lang="en-US" dirty="0" smtClean="0"/>
              <a:t>Therefore roses grow well in swamps</a:t>
            </a:r>
          </a:p>
          <a:p>
            <a:r>
              <a:rPr lang="en-US" b="1" dirty="0" smtClean="0"/>
              <a:t>Valid but unsound.</a:t>
            </a:r>
          </a:p>
          <a:p>
            <a:endParaRPr lang="en-US" b="1" dirty="0"/>
          </a:p>
          <a:p>
            <a:r>
              <a:rPr lang="en-US" dirty="0" smtClean="0"/>
              <a:t>All potatoes are round</a:t>
            </a:r>
          </a:p>
          <a:p>
            <a:r>
              <a:rPr lang="en-US" dirty="0" smtClean="0"/>
              <a:t>All plates are square</a:t>
            </a:r>
          </a:p>
          <a:p>
            <a:r>
              <a:rPr lang="en-US" dirty="0" smtClean="0"/>
              <a:t>Therefore all potatoes are plates</a:t>
            </a:r>
          </a:p>
          <a:p>
            <a:r>
              <a:rPr lang="en-US" b="1" dirty="0" smtClean="0"/>
              <a:t>Invalid and unsound</a:t>
            </a:r>
          </a:p>
          <a:p>
            <a:endParaRPr lang="en-US" dirty="0" smtClean="0"/>
          </a:p>
          <a:p>
            <a:endParaRPr lang="en-US" dirty="0"/>
          </a:p>
        </p:txBody>
      </p:sp>
    </p:spTree>
    <p:extLst>
      <p:ext uri="{BB962C8B-B14F-4D97-AF65-F5344CB8AC3E}">
        <p14:creationId xmlns:p14="http://schemas.microsoft.com/office/powerpoint/2010/main" val="21626539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Syllogistic Logic -- Inductive</a:t>
            </a:r>
            <a:endParaRPr lang="en-US" dirty="0"/>
          </a:p>
        </p:txBody>
      </p:sp>
      <p:sp>
        <p:nvSpPr>
          <p:cNvPr id="3" name="Content Placeholder 2"/>
          <p:cNvSpPr>
            <a:spLocks noGrp="1"/>
          </p:cNvSpPr>
          <p:nvPr>
            <p:ph idx="1"/>
          </p:nvPr>
        </p:nvSpPr>
        <p:spPr/>
        <p:txBody>
          <a:bodyPr/>
          <a:lstStyle/>
          <a:p>
            <a:r>
              <a:rPr lang="en-US" dirty="0" smtClean="0"/>
              <a:t>Example One: </a:t>
            </a:r>
          </a:p>
          <a:p>
            <a:pPr lvl="1"/>
            <a:r>
              <a:rPr lang="en-US" dirty="0" smtClean="0"/>
              <a:t>Every time Jane heats a pot of water on the stove it boils.</a:t>
            </a:r>
          </a:p>
          <a:p>
            <a:pPr lvl="1"/>
            <a:r>
              <a:rPr lang="en-US" dirty="0"/>
              <a:t>W</a:t>
            </a:r>
            <a:r>
              <a:rPr lang="en-US" dirty="0" smtClean="0"/>
              <a:t>hen Jane heats this pot of water on the stove, it will boil.</a:t>
            </a:r>
          </a:p>
          <a:p>
            <a:pPr lvl="1"/>
            <a:endParaRPr lang="en-US" dirty="0"/>
          </a:p>
          <a:p>
            <a:pPr marL="411480" lvl="1" indent="0">
              <a:buNone/>
            </a:pPr>
            <a:r>
              <a:rPr lang="en-US" dirty="0" smtClean="0"/>
              <a:t>Example Two:</a:t>
            </a:r>
          </a:p>
          <a:p>
            <a:pPr lvl="1"/>
            <a:r>
              <a:rPr lang="en-US" dirty="0" smtClean="0"/>
              <a:t>Every time Fred opens a can of tuna, the cat comes running in. </a:t>
            </a:r>
          </a:p>
          <a:p>
            <a:pPr lvl="1"/>
            <a:r>
              <a:rPr lang="en-US" dirty="0" smtClean="0"/>
              <a:t>Fred is opening a can of tuna, so the cat will come running in.</a:t>
            </a:r>
          </a:p>
          <a:p>
            <a:pPr lvl="1"/>
            <a:endParaRPr lang="en-US" dirty="0"/>
          </a:p>
          <a:p>
            <a:pPr marL="411480" lvl="1" indent="0">
              <a:buNone/>
            </a:pPr>
            <a:r>
              <a:rPr lang="en-US" dirty="0" smtClean="0"/>
              <a:t>Example three:</a:t>
            </a:r>
          </a:p>
          <a:p>
            <a:pPr lvl="1"/>
            <a:r>
              <a:rPr lang="en-US" dirty="0" smtClean="0"/>
              <a:t>Every time Jack goes out in the rain, he gets wet.</a:t>
            </a:r>
          </a:p>
          <a:p>
            <a:pPr lvl="1"/>
            <a:r>
              <a:rPr lang="en-US" dirty="0" smtClean="0"/>
              <a:t>When he goes out in the rain this time, he will get wet.</a:t>
            </a:r>
          </a:p>
          <a:p>
            <a:pPr marL="411480" lvl="1" indent="0">
              <a:buNone/>
            </a:pPr>
            <a:endParaRPr lang="en-US" dirty="0" smtClean="0"/>
          </a:p>
          <a:p>
            <a:pPr lvl="1"/>
            <a:endParaRPr lang="en-US" dirty="0"/>
          </a:p>
          <a:p>
            <a:pPr marL="411480" lvl="1" indent="0">
              <a:buNone/>
            </a:pPr>
            <a:endParaRPr lang="en-US" dirty="0" smtClean="0"/>
          </a:p>
          <a:p>
            <a:pPr marL="41148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32561166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arguments are: </a:t>
            </a:r>
            <a:endParaRPr lang="en-US" dirty="0"/>
          </a:p>
        </p:txBody>
      </p:sp>
      <p:sp>
        <p:nvSpPr>
          <p:cNvPr id="3" name="Content Placeholder 2"/>
          <p:cNvSpPr>
            <a:spLocks noGrp="1"/>
          </p:cNvSpPr>
          <p:nvPr>
            <p:ph idx="1"/>
          </p:nvPr>
        </p:nvSpPr>
        <p:spPr/>
        <p:txBody>
          <a:bodyPr/>
          <a:lstStyle/>
          <a:p>
            <a:r>
              <a:rPr lang="en-US" b="1" dirty="0" smtClean="0"/>
              <a:t>Strong/weak </a:t>
            </a:r>
            <a:r>
              <a:rPr lang="en-US" dirty="0" smtClean="0"/>
              <a:t>( more than 50% likelihood that the conclusion is true = strong) </a:t>
            </a:r>
          </a:p>
          <a:p>
            <a:r>
              <a:rPr lang="en-US" b="1" dirty="0" smtClean="0"/>
              <a:t>Cogent/</a:t>
            </a:r>
            <a:r>
              <a:rPr lang="en-US" b="1" dirty="0" err="1" smtClean="0"/>
              <a:t>uncogent</a:t>
            </a:r>
            <a:r>
              <a:rPr lang="en-US" dirty="0" smtClean="0"/>
              <a:t>   (cogency depends on the truth of the claims leading to the conclusion) </a:t>
            </a:r>
          </a:p>
          <a:p>
            <a:endParaRPr lang="en-US" dirty="0" smtClean="0"/>
          </a:p>
          <a:p>
            <a:r>
              <a:rPr lang="en-US" dirty="0" smtClean="0"/>
              <a:t>Examples: </a:t>
            </a:r>
          </a:p>
          <a:p>
            <a:pPr lvl="1"/>
            <a:r>
              <a:rPr lang="en-US" dirty="0" smtClean="0"/>
              <a:t>Prediction</a:t>
            </a:r>
          </a:p>
          <a:p>
            <a:pPr lvl="1"/>
            <a:r>
              <a:rPr lang="en-US" dirty="0" smtClean="0"/>
              <a:t>Causal inference</a:t>
            </a:r>
          </a:p>
          <a:p>
            <a:pPr lvl="1"/>
            <a:r>
              <a:rPr lang="en-US" dirty="0" smtClean="0"/>
              <a:t>From examples to generalization</a:t>
            </a:r>
          </a:p>
          <a:p>
            <a:pPr lvl="1"/>
            <a:r>
              <a:rPr lang="en-US" dirty="0" smtClean="0"/>
              <a:t>Arguments form analogy</a:t>
            </a:r>
          </a:p>
          <a:p>
            <a:pPr lvl="1"/>
            <a:r>
              <a:rPr lang="en-US" dirty="0" smtClean="0"/>
              <a:t>Argument from signs</a:t>
            </a:r>
          </a:p>
          <a:p>
            <a:pPr lvl="1"/>
            <a:r>
              <a:rPr lang="en-US" dirty="0" smtClean="0"/>
              <a:t>Argument from authority</a:t>
            </a:r>
            <a:endParaRPr lang="en-US" dirty="0"/>
          </a:p>
          <a:p>
            <a:endParaRPr lang="en-US" dirty="0"/>
          </a:p>
        </p:txBody>
      </p:sp>
    </p:spTree>
    <p:extLst>
      <p:ext uri="{BB962C8B-B14F-4D97-AF65-F5344CB8AC3E}">
        <p14:creationId xmlns:p14="http://schemas.microsoft.com/office/powerpoint/2010/main" val="4084926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Examples of strong/weak &amp; cogent and </a:t>
            </a:r>
            <a:r>
              <a:rPr lang="en-US" sz="3200" dirty="0" err="1" smtClean="0"/>
              <a:t>uncogent</a:t>
            </a:r>
            <a:r>
              <a:rPr lang="en-US" sz="3200" dirty="0" smtClean="0"/>
              <a:t> arguments</a:t>
            </a:r>
            <a:endParaRPr lang="en-US" sz="3200" dirty="0"/>
          </a:p>
        </p:txBody>
      </p:sp>
      <p:sp>
        <p:nvSpPr>
          <p:cNvPr id="3" name="Content Placeholder 2"/>
          <p:cNvSpPr>
            <a:spLocks noGrp="1"/>
          </p:cNvSpPr>
          <p:nvPr>
            <p:ph idx="1"/>
          </p:nvPr>
        </p:nvSpPr>
        <p:spPr/>
        <p:txBody>
          <a:bodyPr/>
          <a:lstStyle/>
          <a:p>
            <a:r>
              <a:rPr lang="en-US" dirty="0" smtClean="0"/>
              <a:t>Every time I see heavy black clouds it rains.</a:t>
            </a:r>
          </a:p>
          <a:p>
            <a:r>
              <a:rPr lang="en-US" dirty="0" smtClean="0"/>
              <a:t>I see those clouds now; therefore it will rain.</a:t>
            </a:r>
          </a:p>
          <a:p>
            <a:endParaRPr lang="en-US" dirty="0" smtClean="0"/>
          </a:p>
          <a:p>
            <a:r>
              <a:rPr lang="en-US" b="1" dirty="0" smtClean="0"/>
              <a:t>Strong and cogent!</a:t>
            </a:r>
          </a:p>
          <a:p>
            <a:endParaRPr lang="en-US" dirty="0"/>
          </a:p>
          <a:p>
            <a:r>
              <a:rPr lang="en-US" dirty="0" smtClean="0"/>
              <a:t>Every person I have met this morning has had brown eyes. Everyone in the world has brown eyes. The next person I meet will have brown eyes. </a:t>
            </a:r>
          </a:p>
          <a:p>
            <a:endParaRPr lang="en-US" dirty="0"/>
          </a:p>
          <a:p>
            <a:r>
              <a:rPr lang="en-US" b="1" dirty="0" smtClean="0"/>
              <a:t>Weak and </a:t>
            </a:r>
            <a:r>
              <a:rPr lang="en-US" b="1" dirty="0" err="1" smtClean="0"/>
              <a:t>uncogent</a:t>
            </a:r>
            <a:r>
              <a:rPr lang="en-US" b="1" dirty="0"/>
              <a:t>!</a:t>
            </a:r>
          </a:p>
        </p:txBody>
      </p:sp>
    </p:spTree>
    <p:extLst>
      <p:ext uri="{BB962C8B-B14F-4D97-AF65-F5344CB8AC3E}">
        <p14:creationId xmlns:p14="http://schemas.microsoft.com/office/powerpoint/2010/main" val="37383050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Your turn: Work with a partner on Handout one</a:t>
            </a:r>
            <a:endParaRPr lang="en-US" sz="2800" dirty="0"/>
          </a:p>
        </p:txBody>
      </p:sp>
      <p:sp>
        <p:nvSpPr>
          <p:cNvPr id="3" name="Content Placeholder 2"/>
          <p:cNvSpPr>
            <a:spLocks noGrp="1"/>
          </p:cNvSpPr>
          <p:nvPr>
            <p:ph idx="1"/>
          </p:nvPr>
        </p:nvSpPr>
        <p:spPr/>
        <p:txBody>
          <a:bodyPr/>
          <a:lstStyle/>
          <a:p>
            <a:r>
              <a:rPr lang="en-US" dirty="0" smtClean="0"/>
              <a:t>Review: Logical syllogism may be deductive (valid/sound) or inductive(strong/cogent) :</a:t>
            </a:r>
          </a:p>
          <a:p>
            <a:endParaRPr lang="en-US" dirty="0"/>
          </a:p>
          <a:p>
            <a:r>
              <a:rPr lang="en-US" dirty="0" smtClean="0"/>
              <a:t>Deductive example: (valid and  sound)</a:t>
            </a:r>
          </a:p>
          <a:p>
            <a:r>
              <a:rPr lang="en-US" dirty="0" smtClean="0"/>
              <a:t>Major claim: All fish have gills.</a:t>
            </a:r>
          </a:p>
          <a:p>
            <a:r>
              <a:rPr lang="en-US" dirty="0" smtClean="0"/>
              <a:t>Minor claim: All tunas are fish.</a:t>
            </a:r>
          </a:p>
          <a:p>
            <a:r>
              <a:rPr lang="en-US" dirty="0" smtClean="0"/>
              <a:t>Conclusion: All tunas have gills.</a:t>
            </a:r>
          </a:p>
          <a:p>
            <a:endParaRPr lang="en-US" dirty="0" smtClean="0"/>
          </a:p>
          <a:p>
            <a:r>
              <a:rPr lang="en-US" dirty="0" smtClean="0"/>
              <a:t>Inductive Example: (strong/cogent) </a:t>
            </a:r>
          </a:p>
          <a:p>
            <a:r>
              <a:rPr lang="en-US" dirty="0" smtClean="0"/>
              <a:t>The sun rises every morning.</a:t>
            </a:r>
          </a:p>
          <a:p>
            <a:r>
              <a:rPr lang="en-US" dirty="0" smtClean="0"/>
              <a:t>The sun will rise this morning. </a:t>
            </a:r>
            <a:endParaRPr lang="en-US" dirty="0"/>
          </a:p>
        </p:txBody>
      </p:sp>
    </p:spTree>
    <p:extLst>
      <p:ext uri="{BB962C8B-B14F-4D97-AF65-F5344CB8AC3E}">
        <p14:creationId xmlns:p14="http://schemas.microsoft.com/office/powerpoint/2010/main" val="37100127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Dialectical Argument</a:t>
            </a:r>
            <a:endParaRPr lang="en-US" dirty="0"/>
          </a:p>
        </p:txBody>
      </p:sp>
      <p:sp>
        <p:nvSpPr>
          <p:cNvPr id="3" name="Content Placeholder 2"/>
          <p:cNvSpPr>
            <a:spLocks noGrp="1"/>
          </p:cNvSpPr>
          <p:nvPr>
            <p:ph idx="1"/>
          </p:nvPr>
        </p:nvSpPr>
        <p:spPr>
          <a:xfrm>
            <a:off x="457200" y="1243602"/>
            <a:ext cx="7620000" cy="5157198"/>
          </a:xfrm>
        </p:spPr>
        <p:txBody>
          <a:bodyPr>
            <a:normAutofit fontScale="25000" lnSpcReduction="20000"/>
          </a:bodyPr>
          <a:lstStyle/>
          <a:p>
            <a:r>
              <a:rPr lang="en-US" sz="7200" dirty="0" smtClean="0"/>
              <a:t>Systematic dialogue where “moves” for and against a particular hypothesis or thesis are made. (van </a:t>
            </a:r>
            <a:r>
              <a:rPr lang="en-US" sz="7200" dirty="0" err="1" smtClean="0"/>
              <a:t>Eemeren</a:t>
            </a:r>
            <a:r>
              <a:rPr lang="en-US" sz="7200" dirty="0" smtClean="0"/>
              <a:t>, </a:t>
            </a:r>
            <a:r>
              <a:rPr lang="en-US" sz="7200" dirty="0" err="1" smtClean="0"/>
              <a:t>Grootendurst</a:t>
            </a:r>
            <a:r>
              <a:rPr lang="en-US" sz="7200" dirty="0" smtClean="0"/>
              <a:t> 2004)</a:t>
            </a:r>
          </a:p>
          <a:p>
            <a:endParaRPr lang="en-US" sz="7200" dirty="0"/>
          </a:p>
          <a:p>
            <a:r>
              <a:rPr lang="en-US" sz="7200" dirty="0" smtClean="0"/>
              <a:t> 	Originally it took the form --now known as “</a:t>
            </a:r>
            <a:r>
              <a:rPr lang="en-US" sz="7200" dirty="0" err="1" smtClean="0"/>
              <a:t>reductio</a:t>
            </a:r>
            <a:r>
              <a:rPr lang="en-US" sz="7200" dirty="0" smtClean="0"/>
              <a:t> ad 	absurdum”– of an  indirect proof where a counter claim is</a:t>
            </a:r>
            <a:r>
              <a:rPr lang="en-US" sz="7200" dirty="0"/>
              <a:t> </a:t>
            </a:r>
            <a:r>
              <a:rPr lang="en-US" sz="7200" dirty="0" smtClean="0"/>
              <a:t>disproved 	by deriving an untrue claim from it. </a:t>
            </a:r>
          </a:p>
          <a:p>
            <a:endParaRPr lang="en-US" sz="4400" dirty="0"/>
          </a:p>
          <a:p>
            <a:pPr marL="777240" lvl="2" indent="0">
              <a:buNone/>
            </a:pPr>
            <a:endParaRPr lang="en-US" sz="4000" dirty="0" smtClean="0"/>
          </a:p>
          <a:p>
            <a:pPr marL="777240" lvl="2" indent="0">
              <a:buNone/>
            </a:pPr>
            <a:endParaRPr lang="en-US" sz="4000" dirty="0"/>
          </a:p>
          <a:p>
            <a:pPr marL="777240" lvl="2" indent="0">
              <a:buNone/>
            </a:pPr>
            <a:endParaRPr lang="en-US" sz="4000" dirty="0" smtClean="0"/>
          </a:p>
          <a:p>
            <a:pPr marL="777240" lvl="2" indent="0">
              <a:buNone/>
            </a:pPr>
            <a:endParaRPr lang="en-US" sz="4000" dirty="0"/>
          </a:p>
          <a:p>
            <a:pPr marL="777240" lvl="2" indent="0">
              <a:buNone/>
            </a:pPr>
            <a:r>
              <a:rPr lang="en-US" sz="7200" dirty="0" smtClean="0"/>
              <a:t>In the </a:t>
            </a:r>
            <a:r>
              <a:rPr lang="en-US" sz="7200" i="1" dirty="0" smtClean="0"/>
              <a:t>Topics, </a:t>
            </a:r>
            <a:r>
              <a:rPr lang="en-US" sz="7200" dirty="0" smtClean="0"/>
              <a:t>Aristotle, describes how to attack and defend </a:t>
            </a:r>
          </a:p>
          <a:p>
            <a:pPr marL="777240" lvl="2" indent="0">
              <a:buNone/>
            </a:pPr>
            <a:r>
              <a:rPr lang="en-US" sz="7200" dirty="0" smtClean="0"/>
              <a:t>against an attack and how to get concessions form an opponent</a:t>
            </a:r>
          </a:p>
          <a:p>
            <a:pPr marL="777240" lvl="2" indent="0">
              <a:buNone/>
            </a:pPr>
            <a:r>
              <a:rPr lang="en-US" sz="7200" dirty="0" smtClean="0"/>
              <a:t>That will lead to a contradiction that will cause a weakening of their original </a:t>
            </a:r>
            <a:r>
              <a:rPr lang="en-US" sz="7200" dirty="0"/>
              <a:t>thesis. The goal of the dialectic in the time of Aristotle was to force a speaker into a contradiction and therefore lose the debate or discussion. </a:t>
            </a:r>
          </a:p>
          <a:p>
            <a:pPr marL="777240" lvl="2" indent="0">
              <a:buNone/>
            </a:pPr>
            <a:endParaRPr lang="en-US" sz="8600" i="1" dirty="0"/>
          </a:p>
          <a:p>
            <a:pPr marL="777240" lvl="2" indent="0">
              <a:buNone/>
            </a:pPr>
            <a:endParaRPr lang="en-US" sz="7200" dirty="0" smtClean="0"/>
          </a:p>
          <a:p>
            <a:endParaRPr lang="en-US" sz="8600" dirty="0"/>
          </a:p>
          <a:p>
            <a:pPr marL="777240" lvl="2" indent="0">
              <a:buNone/>
            </a:pPr>
            <a:r>
              <a:rPr lang="en-US" sz="8600" dirty="0"/>
              <a:t>	</a:t>
            </a:r>
            <a:endParaRPr lang="en-US" sz="8600" dirty="0" smtClean="0"/>
          </a:p>
          <a:p>
            <a:endParaRPr lang="en-US" sz="8600" dirty="0" smtClean="0"/>
          </a:p>
          <a:p>
            <a:endParaRPr lang="en-US" sz="3000" dirty="0"/>
          </a:p>
          <a:p>
            <a:endParaRPr lang="en-US" sz="3000" dirty="0" smtClean="0"/>
          </a:p>
          <a:p>
            <a:endParaRPr lang="en-US" sz="3000" dirty="0"/>
          </a:p>
          <a:p>
            <a:endParaRPr lang="en-US" dirty="0" smtClean="0"/>
          </a:p>
          <a:p>
            <a:endParaRPr lang="en-US" dirty="0"/>
          </a:p>
          <a:p>
            <a:endParaRPr lang="en-US" dirty="0" smtClean="0"/>
          </a:p>
          <a:p>
            <a:endParaRPr lang="en-US" dirty="0"/>
          </a:p>
          <a:p>
            <a:endParaRPr lang="en-US" dirty="0" smtClean="0"/>
          </a:p>
          <a:p>
            <a:endParaRPr lang="en-US" dirty="0"/>
          </a:p>
          <a:p>
            <a:pPr marL="114300" indent="0">
              <a:buNone/>
            </a:pPr>
            <a:r>
              <a:rPr lang="en-US" dirty="0" smtClean="0"/>
              <a:t>  </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endParaRPr lang="en-US" sz="4000" dirty="0"/>
          </a:p>
        </p:txBody>
      </p:sp>
    </p:spTree>
    <p:extLst>
      <p:ext uri="{BB962C8B-B14F-4D97-AF65-F5344CB8AC3E}">
        <p14:creationId xmlns:p14="http://schemas.microsoft.com/office/powerpoint/2010/main" val="14429019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Example of “moves” or “loci”)</a:t>
            </a:r>
            <a:br>
              <a:rPr lang="en-US" sz="3200" dirty="0" smtClean="0"/>
            </a:br>
            <a:r>
              <a:rPr lang="en-US" sz="3200" dirty="0" smtClean="0"/>
              <a:t>in a Dialectical Argument </a:t>
            </a:r>
            <a:r>
              <a:rPr lang="en-US" sz="1200" dirty="0"/>
              <a:t>(van </a:t>
            </a:r>
            <a:r>
              <a:rPr lang="en-US" sz="1200" dirty="0" err="1"/>
              <a:t>Eemeren</a:t>
            </a:r>
            <a:r>
              <a:rPr lang="en-US" sz="1200" dirty="0"/>
              <a:t>, </a:t>
            </a:r>
            <a:r>
              <a:rPr lang="en-US" sz="1200" dirty="0" err="1"/>
              <a:t>Grootendurst</a:t>
            </a:r>
            <a:r>
              <a:rPr lang="en-US" sz="1200" dirty="0"/>
              <a:t> </a:t>
            </a:r>
            <a:r>
              <a:rPr lang="en-US" sz="1200" dirty="0" smtClean="0"/>
              <a:t>2004) </a:t>
            </a:r>
            <a:endParaRPr lang="en-US" sz="1200" dirty="0"/>
          </a:p>
        </p:txBody>
      </p:sp>
      <p:pic>
        <p:nvPicPr>
          <p:cNvPr id="4" name="Content Placeholder 3" descr="IMG_3242.JPG"/>
          <p:cNvPicPr>
            <a:picLocks noGrp="1" noChangeAspect="1"/>
          </p:cNvPicPr>
          <p:nvPr>
            <p:ph idx="1"/>
          </p:nvPr>
        </p:nvPicPr>
        <p:blipFill>
          <a:blip r:embed="rId2">
            <a:extLst>
              <a:ext uri="{28A0092B-C50C-407E-A947-70E740481C1C}">
                <a14:useLocalDpi xmlns:a14="http://schemas.microsoft.com/office/drawing/2010/main" val="0"/>
              </a:ext>
            </a:extLst>
          </a:blip>
          <a:srcRect l="-9524" r="-9524"/>
          <a:stretch>
            <a:fillRect/>
          </a:stretch>
        </p:blipFill>
        <p:spPr/>
      </p:pic>
    </p:spTree>
    <p:extLst>
      <p:ext uri="{BB962C8B-B14F-4D97-AF65-F5344CB8AC3E}">
        <p14:creationId xmlns:p14="http://schemas.microsoft.com/office/powerpoint/2010/main" val="12962253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dialectic “moves” </a:t>
            </a:r>
            <a:endParaRPr lang="en-US" dirty="0"/>
          </a:p>
        </p:txBody>
      </p:sp>
      <p:sp>
        <p:nvSpPr>
          <p:cNvPr id="3" name="Content Placeholder 2"/>
          <p:cNvSpPr>
            <a:spLocks noGrp="1"/>
          </p:cNvSpPr>
          <p:nvPr>
            <p:ph idx="1"/>
          </p:nvPr>
        </p:nvSpPr>
        <p:spPr/>
        <p:txBody>
          <a:bodyPr/>
          <a:lstStyle/>
          <a:p>
            <a:r>
              <a:rPr lang="en-US" dirty="0" smtClean="0"/>
              <a:t>Defender: Health and gymnastics are of equal value.</a:t>
            </a:r>
          </a:p>
          <a:p>
            <a:r>
              <a:rPr lang="en-US" dirty="0" smtClean="0"/>
              <a:t>Attacker: Is something valuable in itself more valuable than something valued only to attain something else?</a:t>
            </a:r>
          </a:p>
          <a:p>
            <a:r>
              <a:rPr lang="en-US" dirty="0" smtClean="0"/>
              <a:t>Defender: Yes.</a:t>
            </a:r>
          </a:p>
          <a:p>
            <a:r>
              <a:rPr lang="en-US" dirty="0" smtClean="0"/>
              <a:t>Attacker: Is health is valuable in itself?</a:t>
            </a:r>
          </a:p>
          <a:p>
            <a:r>
              <a:rPr lang="en-US" dirty="0" smtClean="0"/>
              <a:t>Defender: Yes</a:t>
            </a:r>
          </a:p>
          <a:p>
            <a:r>
              <a:rPr lang="en-US" dirty="0" smtClean="0"/>
              <a:t>Attacker: Is gymnastics primarily valuable to attain fitness? </a:t>
            </a:r>
          </a:p>
          <a:p>
            <a:r>
              <a:rPr lang="en-US" dirty="0" smtClean="0"/>
              <a:t>Defender: agreed     --- </a:t>
            </a:r>
            <a:r>
              <a:rPr lang="en-US" i="1" dirty="0" smtClean="0"/>
              <a:t>Here is the concession –</a:t>
            </a:r>
            <a:endParaRPr lang="en-US" dirty="0" smtClean="0"/>
          </a:p>
          <a:p>
            <a:r>
              <a:rPr lang="en-US" dirty="0" smtClean="0"/>
              <a:t>Attacker: Then you must also agree that health is more valuable than gymnastics!</a:t>
            </a:r>
            <a:endParaRPr lang="en-US" dirty="0"/>
          </a:p>
        </p:txBody>
      </p:sp>
    </p:spTree>
    <p:extLst>
      <p:ext uri="{BB962C8B-B14F-4D97-AF65-F5344CB8AC3E}">
        <p14:creationId xmlns:p14="http://schemas.microsoft.com/office/powerpoint/2010/main" val="8720619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Rhetoric – Aristotle – to Cicero-</a:t>
            </a:r>
            <a:br>
              <a:rPr lang="en-US" sz="4000" dirty="0" smtClean="0"/>
            </a:br>
            <a:r>
              <a:rPr lang="en-US" sz="4000" dirty="0" smtClean="0"/>
              <a:t>Modern Times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Rhetoric was the third major branch of argument handed down from Ancient Greece and developed by Aristotle and the by Cicero and many others. </a:t>
            </a:r>
          </a:p>
          <a:p>
            <a:r>
              <a:rPr lang="en-US" dirty="0" smtClean="0"/>
              <a:t>Rhetoric -- then as now-- is considered to be the art of persuading a particular audience of the speaker’s point of view.  (Or in the case now a universal audience may sometimes be used…) </a:t>
            </a:r>
          </a:p>
          <a:p>
            <a:endParaRPr lang="en-US" dirty="0"/>
          </a:p>
          <a:p>
            <a:r>
              <a:rPr lang="en-US" dirty="0" smtClean="0"/>
              <a:t>Aristotle saw rhetoric as composed of:</a:t>
            </a:r>
          </a:p>
          <a:p>
            <a:pPr marL="411480" lvl="1" indent="0">
              <a:buNone/>
            </a:pPr>
            <a:r>
              <a:rPr lang="en-US" dirty="0" smtClean="0"/>
              <a:t>Extrinsic sources such as laws, documents, facts at hand, etc..</a:t>
            </a:r>
          </a:p>
          <a:p>
            <a:r>
              <a:rPr lang="en-US" dirty="0" smtClean="0"/>
              <a:t> and intrinsic abilities of the speaker: </a:t>
            </a:r>
          </a:p>
          <a:p>
            <a:endParaRPr lang="en-US" dirty="0"/>
          </a:p>
          <a:p>
            <a:r>
              <a:rPr lang="en-US" dirty="0" smtClean="0"/>
              <a:t>Ethos, Pathos, Logos </a:t>
            </a:r>
          </a:p>
          <a:p>
            <a:endParaRPr lang="en-US" dirty="0"/>
          </a:p>
          <a:p>
            <a:r>
              <a:rPr lang="en-US" dirty="0" smtClean="0"/>
              <a:t>Fallacies: avoided by the speaker, pointed out </a:t>
            </a:r>
          </a:p>
          <a:p>
            <a:r>
              <a:rPr lang="en-US" dirty="0" smtClean="0"/>
              <a:t>by a critical audience</a:t>
            </a:r>
            <a:endParaRPr lang="en-US" dirty="0"/>
          </a:p>
        </p:txBody>
      </p:sp>
    </p:spTree>
    <p:extLst>
      <p:ext uri="{BB962C8B-B14F-4D97-AF65-F5344CB8AC3E}">
        <p14:creationId xmlns:p14="http://schemas.microsoft.com/office/powerpoint/2010/main" val="16117739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35921" cy="1032759"/>
          </a:xfrm>
        </p:spPr>
        <p:txBody>
          <a:bodyPr/>
          <a:lstStyle/>
          <a:p>
            <a:r>
              <a:rPr lang="en-US" dirty="0" smtClean="0"/>
              <a:t>Abstract:</a:t>
            </a:r>
            <a:endParaRPr lang="en-US" dirty="0"/>
          </a:p>
        </p:txBody>
      </p:sp>
      <p:sp>
        <p:nvSpPr>
          <p:cNvPr id="3" name="Content Placeholder 2"/>
          <p:cNvSpPr>
            <a:spLocks noGrp="1"/>
          </p:cNvSpPr>
          <p:nvPr>
            <p:ph idx="1"/>
          </p:nvPr>
        </p:nvSpPr>
        <p:spPr>
          <a:xfrm>
            <a:off x="457200" y="1307397"/>
            <a:ext cx="7620000" cy="5266944"/>
          </a:xfrm>
        </p:spPr>
        <p:txBody>
          <a:bodyPr>
            <a:normAutofit/>
          </a:bodyPr>
          <a:lstStyle/>
          <a:p>
            <a:r>
              <a:rPr lang="en-US" dirty="0" smtClean="0"/>
              <a:t>The ability to understand more than one point of view, critique and create arguments is a widely accepted learning objective for any student engaged in a liberal arts education. As Gerald Graff states: “This </a:t>
            </a:r>
            <a:r>
              <a:rPr lang="en-US" dirty="0"/>
              <a:t>argument literacy, the ability to listen, summarize, and respond, is rightly viewed as central to being educated.” (</a:t>
            </a:r>
            <a:r>
              <a:rPr lang="en-US" dirty="0" smtClean="0"/>
              <a:t>Graff 2003 p.3). But how does this learning take place? Often times responsibility for it is handed over (at least the beginnings of it) to English Composition and/or critical thinking faculty teaching stand alone courses or courses that are part of a first-year learning community.  This paper explores the history of argument theory, its relationship to the Framework for information literacy and how argument is currently taught by looking at theoretical and empirical studies. </a:t>
            </a:r>
            <a:endParaRPr lang="en-US" sz="1100" dirty="0" smtClean="0"/>
          </a:p>
          <a:p>
            <a:pPr marL="114300" indent="0">
              <a:buNone/>
            </a:pPr>
            <a:r>
              <a:rPr lang="en-US" sz="1100" dirty="0" smtClean="0"/>
              <a:t>      </a:t>
            </a:r>
            <a:r>
              <a:rPr lang="en-US" sz="1200" dirty="0" smtClean="0"/>
              <a:t>  Graff, G. (2003) . Clueless in the academe: How schooling obscures the life of the mind. New Haven: Yale </a:t>
            </a:r>
          </a:p>
          <a:p>
            <a:pPr marL="114300" indent="0">
              <a:buNone/>
            </a:pPr>
            <a:r>
              <a:rPr lang="en-US" sz="1200" dirty="0" smtClean="0"/>
              <a:t>	University Press. </a:t>
            </a:r>
            <a:endParaRPr lang="en-US" sz="1200" dirty="0"/>
          </a:p>
        </p:txBody>
      </p:sp>
    </p:spTree>
    <p:extLst>
      <p:ext uri="{BB962C8B-B14F-4D97-AF65-F5344CB8AC3E}">
        <p14:creationId xmlns:p14="http://schemas.microsoft.com/office/powerpoint/2010/main" val="3729777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Ethos, Pathos, Logos</a:t>
            </a:r>
            <a:endParaRPr lang="en-US" dirty="0"/>
          </a:p>
        </p:txBody>
      </p:sp>
      <p:sp>
        <p:nvSpPr>
          <p:cNvPr id="3" name="Content Placeholder 2"/>
          <p:cNvSpPr>
            <a:spLocks noGrp="1"/>
          </p:cNvSpPr>
          <p:nvPr>
            <p:ph idx="1"/>
          </p:nvPr>
        </p:nvSpPr>
        <p:spPr/>
        <p:txBody>
          <a:bodyPr/>
          <a:lstStyle/>
          <a:p>
            <a:r>
              <a:rPr lang="en-US" dirty="0" smtClean="0"/>
              <a:t>Ethos: The character and reputation of the speaker</a:t>
            </a:r>
          </a:p>
          <a:p>
            <a:endParaRPr lang="en-US" dirty="0"/>
          </a:p>
          <a:p>
            <a:endParaRPr lang="en-US" dirty="0"/>
          </a:p>
          <a:p>
            <a:r>
              <a:rPr lang="en-US" dirty="0" smtClean="0"/>
              <a:t>Logos: the logical quality of the arguments (recall deductive and inductive reasoning) </a:t>
            </a:r>
          </a:p>
          <a:p>
            <a:endParaRPr lang="en-US" dirty="0"/>
          </a:p>
          <a:p>
            <a:endParaRPr lang="en-US" dirty="0" smtClean="0"/>
          </a:p>
          <a:p>
            <a:r>
              <a:rPr lang="en-US" dirty="0" smtClean="0"/>
              <a:t>Pathos: the emotional quality or impact of the arguments</a:t>
            </a:r>
            <a:endParaRPr lang="en-US" dirty="0"/>
          </a:p>
        </p:txBody>
      </p:sp>
    </p:spTree>
    <p:extLst>
      <p:ext uri="{BB962C8B-B14F-4D97-AF65-F5344CB8AC3E}">
        <p14:creationId xmlns:p14="http://schemas.microsoft.com/office/powerpoint/2010/main" val="3026663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Fallacies: </a:t>
            </a:r>
            <a:endParaRPr lang="en-US" dirty="0"/>
          </a:p>
        </p:txBody>
      </p:sp>
      <p:sp>
        <p:nvSpPr>
          <p:cNvPr id="3" name="Content Placeholder 2"/>
          <p:cNvSpPr>
            <a:spLocks noGrp="1"/>
          </p:cNvSpPr>
          <p:nvPr>
            <p:ph idx="1"/>
          </p:nvPr>
        </p:nvSpPr>
        <p:spPr/>
        <p:txBody>
          <a:bodyPr/>
          <a:lstStyle/>
          <a:p>
            <a:r>
              <a:rPr lang="en-US" dirty="0" smtClean="0"/>
              <a:t>The study of fallacies begun by Aristotle continues; some common ones are: </a:t>
            </a:r>
          </a:p>
          <a:p>
            <a:endParaRPr lang="en-US" dirty="0"/>
          </a:p>
          <a:p>
            <a:r>
              <a:rPr lang="en-US" dirty="0" smtClean="0"/>
              <a:t>Ad Hominem</a:t>
            </a:r>
          </a:p>
          <a:p>
            <a:r>
              <a:rPr lang="en-US" dirty="0" smtClean="0"/>
              <a:t>False Dilemma</a:t>
            </a:r>
          </a:p>
          <a:p>
            <a:r>
              <a:rPr lang="en-US" dirty="0" smtClean="0"/>
              <a:t>Non Sequitur</a:t>
            </a:r>
          </a:p>
          <a:p>
            <a:r>
              <a:rPr lang="en-US" dirty="0" smtClean="0"/>
              <a:t>Straw Man</a:t>
            </a:r>
          </a:p>
          <a:p>
            <a:r>
              <a:rPr lang="en-US" dirty="0" smtClean="0"/>
              <a:t>Red Herring</a:t>
            </a:r>
          </a:p>
          <a:p>
            <a:r>
              <a:rPr lang="en-US" dirty="0" smtClean="0"/>
              <a:t>Dubious Cause</a:t>
            </a:r>
          </a:p>
          <a:p>
            <a:endParaRPr lang="en-US" dirty="0" smtClean="0"/>
          </a:p>
          <a:p>
            <a:endParaRPr lang="en-US" dirty="0"/>
          </a:p>
        </p:txBody>
      </p:sp>
    </p:spTree>
    <p:extLst>
      <p:ext uri="{BB962C8B-B14F-4D97-AF65-F5344CB8AC3E}">
        <p14:creationId xmlns:p14="http://schemas.microsoft.com/office/powerpoint/2010/main" val="3334992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“New Rhetoric” of </a:t>
            </a:r>
            <a:r>
              <a:rPr lang="en-US" sz="3600" dirty="0" err="1" smtClean="0"/>
              <a:t>Chaim</a:t>
            </a:r>
            <a:r>
              <a:rPr lang="en-US" sz="3600" dirty="0"/>
              <a:t> </a:t>
            </a:r>
            <a:r>
              <a:rPr lang="en-US" sz="3600" dirty="0" smtClean="0"/>
              <a:t>Perelman and Lucie </a:t>
            </a:r>
            <a:r>
              <a:rPr lang="en-US" sz="3600" dirty="0" err="1" smtClean="0"/>
              <a:t>Olbrechts-Tyteca</a:t>
            </a:r>
            <a:r>
              <a:rPr lang="en-US" sz="3600" dirty="0" smtClean="0"/>
              <a:t> (1950’s)</a:t>
            </a:r>
            <a:endParaRPr lang="en-US" sz="3600" dirty="0"/>
          </a:p>
        </p:txBody>
      </p:sp>
      <p:sp>
        <p:nvSpPr>
          <p:cNvPr id="3" name="Content Placeholder 2"/>
          <p:cNvSpPr>
            <a:spLocks noGrp="1"/>
          </p:cNvSpPr>
          <p:nvPr>
            <p:ph idx="1"/>
          </p:nvPr>
        </p:nvSpPr>
        <p:spPr/>
        <p:txBody>
          <a:bodyPr/>
          <a:lstStyle/>
          <a:p>
            <a:r>
              <a:rPr lang="en-US" dirty="0" smtClean="0"/>
              <a:t>These two Belgian professors of philosophy sought to join the dialectic with rhetoric by forming a descriptive phenomenological theory of argumentation which incorporated the  dialectic and the rhetorical, so in other words it examined argument as both dialogue and a vehicle for persuasive thought, understanding that both logical reasoning and value judgment paly a role in human discourse.</a:t>
            </a:r>
          </a:p>
          <a:p>
            <a:endParaRPr lang="en-US" dirty="0"/>
          </a:p>
          <a:p>
            <a:r>
              <a:rPr lang="en-US" dirty="0" smtClean="0"/>
              <a:t>They place a strong emphasis on presenting an argument as if it was a dialogue with an audience, incorporating an understanding of what that audience’s value, background knowledge and beliefs most likely are.  </a:t>
            </a:r>
          </a:p>
          <a:p>
            <a:endParaRPr lang="en-US" dirty="0"/>
          </a:p>
        </p:txBody>
      </p:sp>
    </p:spTree>
    <p:extLst>
      <p:ext uri="{BB962C8B-B14F-4D97-AF65-F5344CB8AC3E}">
        <p14:creationId xmlns:p14="http://schemas.microsoft.com/office/powerpoint/2010/main" val="41323643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New Rhetoric: </a:t>
            </a:r>
            <a:endParaRPr lang="en-US" dirty="0"/>
          </a:p>
        </p:txBody>
      </p:sp>
      <p:sp>
        <p:nvSpPr>
          <p:cNvPr id="3" name="Content Placeholder 2"/>
          <p:cNvSpPr>
            <a:spLocks noGrp="1"/>
          </p:cNvSpPr>
          <p:nvPr>
            <p:ph idx="1"/>
          </p:nvPr>
        </p:nvSpPr>
        <p:spPr/>
        <p:txBody>
          <a:bodyPr/>
          <a:lstStyle/>
          <a:p>
            <a:r>
              <a:rPr lang="en-US" dirty="0" smtClean="0"/>
              <a:t>Premises are a  mix of truth and preference</a:t>
            </a:r>
          </a:p>
          <a:p>
            <a:endParaRPr lang="en-US" dirty="0" smtClean="0"/>
          </a:p>
          <a:p>
            <a:r>
              <a:rPr lang="en-US" dirty="0" smtClean="0"/>
              <a:t>The real: facts</a:t>
            </a:r>
          </a:p>
          <a:p>
            <a:r>
              <a:rPr lang="en-US" dirty="0" smtClean="0"/>
              <a:t>Truths</a:t>
            </a:r>
          </a:p>
          <a:p>
            <a:r>
              <a:rPr lang="en-US" dirty="0" smtClean="0"/>
              <a:t>Presumptions </a:t>
            </a:r>
          </a:p>
          <a:p>
            <a:endParaRPr lang="en-US" dirty="0"/>
          </a:p>
          <a:p>
            <a:endParaRPr lang="en-US" dirty="0" smtClean="0"/>
          </a:p>
          <a:p>
            <a:r>
              <a:rPr lang="en-US" dirty="0" smtClean="0"/>
              <a:t>The preferable: Values (individualistic) </a:t>
            </a:r>
          </a:p>
          <a:p>
            <a:r>
              <a:rPr lang="en-US" dirty="0" smtClean="0"/>
              <a:t>Value hierarchies (group world views) </a:t>
            </a:r>
          </a:p>
          <a:p>
            <a:r>
              <a:rPr lang="en-US" dirty="0" smtClean="0"/>
              <a:t>Loci (preferences) </a:t>
            </a:r>
            <a:endParaRPr lang="en-US" dirty="0"/>
          </a:p>
        </p:txBody>
      </p:sp>
    </p:spTree>
    <p:extLst>
      <p:ext uri="{BB962C8B-B14F-4D97-AF65-F5344CB8AC3E}">
        <p14:creationId xmlns:p14="http://schemas.microsoft.com/office/powerpoint/2010/main" val="8105779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Rhetoric and Composition or Academic Writing</a:t>
            </a:r>
            <a:endParaRPr lang="en-US" sz="4000" dirty="0"/>
          </a:p>
        </p:txBody>
      </p:sp>
      <p:sp>
        <p:nvSpPr>
          <p:cNvPr id="3" name="Content Placeholder 2"/>
          <p:cNvSpPr>
            <a:spLocks noGrp="1"/>
          </p:cNvSpPr>
          <p:nvPr>
            <p:ph idx="1"/>
          </p:nvPr>
        </p:nvSpPr>
        <p:spPr/>
        <p:txBody>
          <a:bodyPr>
            <a:normAutofit/>
          </a:bodyPr>
          <a:lstStyle/>
          <a:p>
            <a:r>
              <a:rPr lang="en-US" dirty="0" smtClean="0"/>
              <a:t>At the same time that argumentation theory was developing so too was composition theory.</a:t>
            </a:r>
          </a:p>
          <a:p>
            <a:endParaRPr lang="en-US" dirty="0"/>
          </a:p>
          <a:p>
            <a:r>
              <a:rPr lang="en-US" dirty="0" smtClean="0"/>
              <a:t>Many saw the need to incorporate argumentation theory into the study of composition.</a:t>
            </a:r>
          </a:p>
          <a:p>
            <a:r>
              <a:rPr lang="en-US" dirty="0" smtClean="0"/>
              <a:t>To name a few major composition theorists who have presented views on this: </a:t>
            </a:r>
          </a:p>
          <a:p>
            <a:pPr lvl="1"/>
            <a:r>
              <a:rPr lang="en-US" dirty="0" smtClean="0"/>
              <a:t>Christopher </a:t>
            </a:r>
            <a:r>
              <a:rPr lang="en-US" dirty="0" err="1" smtClean="0"/>
              <a:t>Tindale</a:t>
            </a:r>
            <a:r>
              <a:rPr lang="en-US" dirty="0" smtClean="0"/>
              <a:t>: (2004) </a:t>
            </a:r>
            <a:r>
              <a:rPr lang="en-US" i="1" dirty="0" smtClean="0"/>
              <a:t>Rhetorical Argumentation </a:t>
            </a:r>
          </a:p>
          <a:p>
            <a:pPr lvl="1"/>
            <a:r>
              <a:rPr lang="en-US" dirty="0" smtClean="0"/>
              <a:t>Gerald Graff &amp; </a:t>
            </a:r>
            <a:r>
              <a:rPr lang="en-US" dirty="0"/>
              <a:t>Cathy </a:t>
            </a:r>
            <a:r>
              <a:rPr lang="en-US" dirty="0" err="1" smtClean="0"/>
              <a:t>Birkenstein</a:t>
            </a:r>
            <a:r>
              <a:rPr lang="en-US" dirty="0" smtClean="0"/>
              <a:t> (2006)  </a:t>
            </a:r>
            <a:r>
              <a:rPr lang="en-US" i="1" dirty="0" smtClean="0"/>
              <a:t>They Say, I say: The Moves that Matter in Academic Writing</a:t>
            </a:r>
            <a:endParaRPr lang="en-US" i="1" dirty="0"/>
          </a:p>
          <a:p>
            <a:pPr lvl="1"/>
            <a:r>
              <a:rPr lang="en-US" dirty="0" smtClean="0"/>
              <a:t>Andrea </a:t>
            </a:r>
            <a:r>
              <a:rPr lang="en-US" dirty="0" err="1" smtClean="0"/>
              <a:t>Lundsforth</a:t>
            </a:r>
            <a:r>
              <a:rPr lang="en-US" dirty="0" smtClean="0"/>
              <a:t>, John </a:t>
            </a:r>
            <a:r>
              <a:rPr lang="en-US" dirty="0" err="1" smtClean="0"/>
              <a:t>Ruszkiewicz</a:t>
            </a:r>
            <a:r>
              <a:rPr lang="en-US" dirty="0" smtClean="0"/>
              <a:t>, Keith Walters: (2000) </a:t>
            </a:r>
            <a:r>
              <a:rPr lang="en-US" i="1" dirty="0" smtClean="0"/>
              <a:t>Everything’s an Argument</a:t>
            </a:r>
            <a:endParaRPr lang="en-US" i="1" dirty="0"/>
          </a:p>
        </p:txBody>
      </p:sp>
    </p:spTree>
    <p:extLst>
      <p:ext uri="{BB962C8B-B14F-4D97-AF65-F5344CB8AC3E}">
        <p14:creationId xmlns:p14="http://schemas.microsoft.com/office/powerpoint/2010/main" val="6954519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81010"/>
          </a:xfrm>
        </p:spPr>
        <p:txBody>
          <a:bodyPr/>
          <a:lstStyle/>
          <a:p>
            <a:r>
              <a:rPr lang="en-US" sz="3200" b="1" dirty="0" smtClean="0"/>
              <a:t>The Setting for Teaching Argument</a:t>
            </a:r>
            <a:r>
              <a:rPr lang="en-US" sz="3200" dirty="0" smtClean="0"/>
              <a:t>: Teaching the Recursive Process of Writing the Argument Research Paper </a:t>
            </a:r>
            <a:r>
              <a:rPr lang="en-US" sz="1100" dirty="0" smtClean="0"/>
              <a:t>From </a:t>
            </a:r>
            <a:r>
              <a:rPr lang="en-US" sz="1100" dirty="0"/>
              <a:t>Cappella University’s Writing  </a:t>
            </a:r>
            <a:r>
              <a:rPr lang="en-US" sz="1100" dirty="0" smtClean="0"/>
              <a:t>Process Manual</a:t>
            </a:r>
            <a:endParaRPr lang="en-US" sz="1100" dirty="0"/>
          </a:p>
        </p:txBody>
      </p:sp>
      <p:pic>
        <p:nvPicPr>
          <p:cNvPr id="4" name="Content Placeholder 3" descr="Screen Shot 2013-12-06 at 10.28.39 AM.png"/>
          <p:cNvPicPr>
            <a:picLocks noGrp="1" noChangeAspect="1"/>
          </p:cNvPicPr>
          <p:nvPr>
            <p:ph idx="1"/>
          </p:nvPr>
        </p:nvPicPr>
        <p:blipFill>
          <a:blip r:embed="rId2">
            <a:extLst>
              <a:ext uri="{28A0092B-C50C-407E-A947-70E740481C1C}">
                <a14:useLocalDpi xmlns:a14="http://schemas.microsoft.com/office/drawing/2010/main" val="0"/>
              </a:ext>
            </a:extLst>
          </a:blip>
          <a:srcRect t="-33281" b="-33281"/>
          <a:stretch>
            <a:fillRect/>
          </a:stretch>
        </p:blipFill>
        <p:spPr>
          <a:xfrm>
            <a:off x="457200" y="1755648"/>
            <a:ext cx="7620000" cy="4645152"/>
          </a:xfrm>
        </p:spPr>
      </p:pic>
    </p:spTree>
    <p:extLst>
      <p:ext uri="{BB962C8B-B14F-4D97-AF65-F5344CB8AC3E}">
        <p14:creationId xmlns:p14="http://schemas.microsoft.com/office/powerpoint/2010/main" val="25579051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9533"/>
          </a:xfrm>
        </p:spPr>
        <p:txBody>
          <a:bodyPr/>
          <a:lstStyle/>
          <a:p>
            <a:r>
              <a:rPr lang="en-US" dirty="0" smtClean="0"/>
              <a:t>The Problem:</a:t>
            </a:r>
            <a:endParaRPr lang="en-US" dirty="0"/>
          </a:p>
        </p:txBody>
      </p:sp>
      <p:sp>
        <p:nvSpPr>
          <p:cNvPr id="3" name="Content Placeholder 2"/>
          <p:cNvSpPr>
            <a:spLocks noGrp="1"/>
          </p:cNvSpPr>
          <p:nvPr>
            <p:ph idx="1"/>
          </p:nvPr>
        </p:nvSpPr>
        <p:spPr>
          <a:xfrm>
            <a:off x="457200" y="1204171"/>
            <a:ext cx="7620000" cy="5196629"/>
          </a:xfrm>
        </p:spPr>
        <p:txBody>
          <a:bodyPr>
            <a:normAutofit/>
          </a:bodyPr>
          <a:lstStyle/>
          <a:p>
            <a:r>
              <a:rPr lang="en-US" dirty="0" smtClean="0"/>
              <a:t>Some problems that have been identified in the literature with students’ argument writing process are:</a:t>
            </a:r>
          </a:p>
          <a:p>
            <a:pPr lvl="1"/>
            <a:r>
              <a:rPr lang="en-US" dirty="0" smtClean="0"/>
              <a:t>Avoiding ‘</a:t>
            </a:r>
            <a:r>
              <a:rPr lang="en-US" dirty="0" err="1" smtClean="0"/>
              <a:t>myside</a:t>
            </a:r>
            <a:r>
              <a:rPr lang="en-US" dirty="0" smtClean="0"/>
              <a:t> bias” </a:t>
            </a:r>
          </a:p>
          <a:p>
            <a:pPr lvl="3"/>
            <a:r>
              <a:rPr lang="en-US" dirty="0" smtClean="0"/>
              <a:t>Incorporating more than one perspective into an argument</a:t>
            </a:r>
          </a:p>
          <a:p>
            <a:pPr lvl="3"/>
            <a:r>
              <a:rPr lang="en-US" dirty="0"/>
              <a:t>P</a:t>
            </a:r>
            <a:r>
              <a:rPr lang="en-US" dirty="0" smtClean="0"/>
              <a:t>rovide counter-arguments and rebuttals to strengthen the argument</a:t>
            </a:r>
          </a:p>
          <a:p>
            <a:pPr lvl="3"/>
            <a:r>
              <a:rPr lang="en-US" dirty="0" smtClean="0"/>
              <a:t>Identify personal bias in their own view of a topic</a:t>
            </a:r>
          </a:p>
          <a:p>
            <a:pPr lvl="1"/>
            <a:r>
              <a:rPr lang="en-US" dirty="0"/>
              <a:t> </a:t>
            </a:r>
            <a:r>
              <a:rPr lang="en-US" dirty="0" smtClean="0"/>
              <a:t>Reading arguments critically</a:t>
            </a:r>
          </a:p>
          <a:p>
            <a:pPr lvl="3"/>
            <a:r>
              <a:rPr lang="en-US" dirty="0" smtClean="0"/>
              <a:t>Understand the argument structure of articles read on a topic</a:t>
            </a:r>
          </a:p>
          <a:p>
            <a:pPr lvl="3"/>
            <a:r>
              <a:rPr lang="en-US" dirty="0" smtClean="0"/>
              <a:t>Understanding the how the authors’ perspective and purpose affect the kind of evidence and claims presented.</a:t>
            </a:r>
            <a:endParaRPr lang="en-US" dirty="0"/>
          </a:p>
          <a:p>
            <a:pPr lvl="1"/>
            <a:r>
              <a:rPr lang="en-US" dirty="0" smtClean="0"/>
              <a:t>Evaluating Sources</a:t>
            </a:r>
          </a:p>
          <a:p>
            <a:pPr lvl="3"/>
            <a:r>
              <a:rPr lang="en-US" dirty="0" smtClean="0"/>
              <a:t>Evaluating sources critically for inclusion as backing for an argument</a:t>
            </a:r>
          </a:p>
          <a:p>
            <a:pPr lvl="3"/>
            <a:r>
              <a:rPr lang="en-US" dirty="0" smtClean="0"/>
              <a:t>Evaluating the quality of a source’s argument and evidence presented.</a:t>
            </a:r>
          </a:p>
          <a:p>
            <a:pPr lvl="1"/>
            <a:r>
              <a:rPr lang="en-US" dirty="0" smtClean="0"/>
              <a:t>Synthesizing Material</a:t>
            </a:r>
          </a:p>
          <a:p>
            <a:pPr lvl="3"/>
            <a:r>
              <a:rPr lang="en-US" dirty="0" smtClean="0"/>
              <a:t>Synthesizing material from sources to build a balanced argument.</a:t>
            </a:r>
          </a:p>
        </p:txBody>
      </p:sp>
    </p:spTree>
    <p:extLst>
      <p:ext uri="{BB962C8B-B14F-4D97-AF65-F5344CB8AC3E}">
        <p14:creationId xmlns:p14="http://schemas.microsoft.com/office/powerpoint/2010/main" val="22432340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Toulmin’s</a:t>
            </a:r>
            <a:r>
              <a:rPr lang="en-US" dirty="0" smtClean="0"/>
              <a:t> Model: </a:t>
            </a:r>
            <a:r>
              <a:rPr lang="en-US" sz="800" dirty="0" smtClean="0"/>
              <a:t>Leong, P. A. (2013) Thinking Critically: A look at students’ critiques of a 				               research article. </a:t>
            </a:r>
            <a:r>
              <a:rPr lang="en-US" sz="800" i="1" dirty="0" smtClean="0"/>
              <a:t>Higher Education Research &amp;  Development</a:t>
            </a:r>
            <a:r>
              <a:rPr lang="en-US" sz="800" dirty="0" smtClean="0"/>
              <a:t>. 32(4).575-589.</a:t>
            </a:r>
            <a:endParaRPr lang="en-US" dirty="0"/>
          </a:p>
        </p:txBody>
      </p:sp>
      <p:pic>
        <p:nvPicPr>
          <p:cNvPr id="5" name="Content Placeholder 4" descr="Screen Shot 2013-12-06 at 10.51.47 AM.png"/>
          <p:cNvPicPr>
            <a:picLocks noGrp="1" noChangeAspect="1"/>
          </p:cNvPicPr>
          <p:nvPr>
            <p:ph idx="1"/>
          </p:nvPr>
        </p:nvPicPr>
        <p:blipFill>
          <a:blip r:embed="rId2">
            <a:extLst>
              <a:ext uri="{28A0092B-C50C-407E-A947-70E740481C1C}">
                <a14:useLocalDpi xmlns:a14="http://schemas.microsoft.com/office/drawing/2010/main" val="0"/>
              </a:ext>
            </a:extLst>
          </a:blip>
          <a:srcRect l="-13562" r="-13562"/>
          <a:stretch>
            <a:fillRect/>
          </a:stretch>
        </p:blipFill>
        <p:spPr/>
      </p:pic>
    </p:spTree>
    <p:extLst>
      <p:ext uri="{BB962C8B-B14F-4D97-AF65-F5344CB8AC3E}">
        <p14:creationId xmlns:p14="http://schemas.microsoft.com/office/powerpoint/2010/main" val="42424861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two: </a:t>
            </a:r>
            <a:r>
              <a:rPr lang="en-US" dirty="0" err="1" smtClean="0"/>
              <a:t>Toulmin</a:t>
            </a:r>
            <a:r>
              <a:rPr lang="en-US" dirty="0" smtClean="0"/>
              <a:t> </a:t>
            </a:r>
            <a:endParaRPr lang="en-US" dirty="0"/>
          </a:p>
        </p:txBody>
      </p:sp>
      <p:sp>
        <p:nvSpPr>
          <p:cNvPr id="3" name="Content Placeholder 2"/>
          <p:cNvSpPr>
            <a:spLocks noGrp="1"/>
          </p:cNvSpPr>
          <p:nvPr>
            <p:ph idx="1"/>
          </p:nvPr>
        </p:nvSpPr>
        <p:spPr/>
        <p:txBody>
          <a:bodyPr/>
          <a:lstStyle/>
          <a:p>
            <a:pPr marL="114300" indent="0">
              <a:buNone/>
            </a:pPr>
            <a:r>
              <a:rPr lang="en-US" dirty="0" smtClean="0"/>
              <a:t>Sample argument:</a:t>
            </a:r>
          </a:p>
          <a:p>
            <a:pPr marL="114300" indent="0">
              <a:buNone/>
            </a:pPr>
            <a:endParaRPr lang="en-US" dirty="0" smtClean="0"/>
          </a:p>
          <a:p>
            <a:pPr marL="114300" indent="0">
              <a:buNone/>
            </a:pPr>
            <a:r>
              <a:rPr lang="en-US" dirty="0" smtClean="0"/>
              <a:t>Claim: </a:t>
            </a:r>
            <a:endParaRPr lang="en-US" dirty="0"/>
          </a:p>
          <a:p>
            <a:pPr marL="114300" indent="0">
              <a:buNone/>
            </a:pPr>
            <a:r>
              <a:rPr lang="en-US" dirty="0" err="1" smtClean="0"/>
              <a:t>Qualifer</a:t>
            </a:r>
            <a:r>
              <a:rPr lang="en-US" dirty="0" smtClean="0"/>
              <a:t>: Exception/counter-argument</a:t>
            </a:r>
          </a:p>
          <a:p>
            <a:pPr marL="114300" indent="0">
              <a:buNone/>
            </a:pPr>
            <a:r>
              <a:rPr lang="en-US" dirty="0" smtClean="0"/>
              <a:t>Data/evidence</a:t>
            </a:r>
          </a:p>
          <a:p>
            <a:pPr marL="114300" indent="0">
              <a:buNone/>
            </a:pPr>
            <a:r>
              <a:rPr lang="en-US" dirty="0" smtClean="0"/>
              <a:t>Warrant (reason to connect evidence and claim) </a:t>
            </a:r>
            <a:endParaRPr lang="en-US" dirty="0"/>
          </a:p>
          <a:p>
            <a:pPr marL="114300" indent="0">
              <a:buNone/>
            </a:pPr>
            <a:r>
              <a:rPr lang="en-US" dirty="0" smtClean="0"/>
              <a:t>Backing (beliefs that justify warrant, etc..) </a:t>
            </a:r>
          </a:p>
          <a:p>
            <a:pPr marL="114300" indent="0">
              <a:buNone/>
            </a:pPr>
            <a:r>
              <a:rPr lang="en-US" dirty="0" smtClean="0"/>
              <a:t>Rebuttal: argument back against counter-argument or qualifier</a:t>
            </a:r>
            <a:endParaRPr lang="en-US" dirty="0"/>
          </a:p>
        </p:txBody>
      </p:sp>
    </p:spTree>
    <p:extLst>
      <p:ext uri="{BB962C8B-B14F-4D97-AF65-F5344CB8AC3E}">
        <p14:creationId xmlns:p14="http://schemas.microsoft.com/office/powerpoint/2010/main" val="15543649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02733"/>
            <a:ext cx="7625759" cy="1534657"/>
          </a:xfrm>
        </p:spPr>
        <p:txBody>
          <a:bodyPr/>
          <a:lstStyle/>
          <a:p>
            <a:r>
              <a:rPr lang="en-US" sz="3200" dirty="0" smtClean="0"/>
              <a:t>Traditional ways of evaluating: Check for Timeliness and Relevance  and Quality</a:t>
            </a:r>
            <a:endParaRPr lang="en-US" sz="3200" dirty="0"/>
          </a:p>
        </p:txBody>
      </p:sp>
      <p:sp>
        <p:nvSpPr>
          <p:cNvPr id="3" name="Content Placeholder 2"/>
          <p:cNvSpPr>
            <a:spLocks noGrp="1"/>
          </p:cNvSpPr>
          <p:nvPr>
            <p:ph idx="1"/>
          </p:nvPr>
        </p:nvSpPr>
        <p:spPr>
          <a:xfrm>
            <a:off x="549275" y="2244436"/>
            <a:ext cx="8042276" cy="4343400"/>
          </a:xfrm>
        </p:spPr>
        <p:txBody>
          <a:bodyPr/>
          <a:lstStyle/>
          <a:p>
            <a:r>
              <a:rPr lang="en-US" dirty="0" smtClean="0"/>
              <a:t>Is the article on your topic?</a:t>
            </a:r>
          </a:p>
          <a:p>
            <a:pPr>
              <a:buNone/>
            </a:pPr>
            <a:endParaRPr lang="en-US" sz="1400" dirty="0" smtClean="0"/>
          </a:p>
          <a:p>
            <a:pPr lvl="2"/>
            <a:r>
              <a:rPr lang="en-US" dirty="0" smtClean="0"/>
              <a:t>Does it provide background on your topic or information useful to building your own argument? </a:t>
            </a:r>
          </a:p>
          <a:p>
            <a:r>
              <a:rPr lang="en-US" dirty="0" smtClean="0"/>
              <a:t>Is the article recent enough to be useful to you?</a:t>
            </a:r>
          </a:p>
          <a:p>
            <a:endParaRPr lang="en-US" sz="1400" dirty="0" smtClean="0"/>
          </a:p>
          <a:p>
            <a:pPr lvl="2"/>
            <a:r>
              <a:rPr lang="en-US" dirty="0" smtClean="0"/>
              <a:t>How recent it needs to be depends on the subject matter and scope of your topic</a:t>
            </a:r>
          </a:p>
          <a:p>
            <a:r>
              <a:rPr lang="en-US" sz="2400" dirty="0" smtClean="0"/>
              <a:t>Is it Scholarly?</a:t>
            </a:r>
            <a:endParaRPr lang="en-US" sz="2400" dirty="0"/>
          </a:p>
          <a:p>
            <a:pPr marL="777240" lvl="2" indent="0">
              <a:buNone/>
            </a:pPr>
            <a:r>
              <a:rPr lang="en-US" sz="2400" dirty="0" smtClean="0"/>
              <a:t>	Was it published by a university press? Peer reviewed?</a:t>
            </a:r>
          </a:p>
        </p:txBody>
      </p:sp>
    </p:spTree>
    <p:extLst>
      <p:ext uri="{BB962C8B-B14F-4D97-AF65-F5344CB8AC3E}">
        <p14:creationId xmlns:p14="http://schemas.microsoft.com/office/powerpoint/2010/main" val="3527705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Working Definition of Argument: </a:t>
            </a:r>
            <a:endParaRPr lang="en-US" sz="4000" dirty="0"/>
          </a:p>
        </p:txBody>
      </p:sp>
      <p:sp>
        <p:nvSpPr>
          <p:cNvPr id="3" name="Content Placeholder 2"/>
          <p:cNvSpPr>
            <a:spLocks noGrp="1"/>
          </p:cNvSpPr>
          <p:nvPr>
            <p:ph idx="1"/>
          </p:nvPr>
        </p:nvSpPr>
        <p:spPr/>
        <p:txBody>
          <a:bodyPr/>
          <a:lstStyle/>
          <a:p>
            <a:r>
              <a:rPr lang="en-US" dirty="0" smtClean="0"/>
              <a:t>“ Argumentation is a verbal, social, and rational activity aimed at convincing a reasonable critic of the acceptability of a standpoint by putting forward a constellation of propositions justifying or refuting the proposition expressed in the standpoint. “ </a:t>
            </a:r>
            <a:r>
              <a:rPr lang="en-US" dirty="0"/>
              <a:t>(</a:t>
            </a:r>
            <a:r>
              <a:rPr lang="en-US" dirty="0" smtClean="0"/>
              <a:t>Van </a:t>
            </a:r>
            <a:r>
              <a:rPr lang="en-US" dirty="0" err="1" smtClean="0"/>
              <a:t>Eemeren</a:t>
            </a:r>
            <a:r>
              <a:rPr lang="en-US" dirty="0" smtClean="0"/>
              <a:t> &amp; </a:t>
            </a:r>
            <a:r>
              <a:rPr lang="en-US" dirty="0" err="1" smtClean="0"/>
              <a:t>Grootendorst</a:t>
            </a:r>
            <a:r>
              <a:rPr lang="en-US" dirty="0" smtClean="0"/>
              <a:t>, </a:t>
            </a:r>
            <a:r>
              <a:rPr lang="en-US" dirty="0" smtClean="0"/>
              <a:t>2004, 1)</a:t>
            </a:r>
            <a:endParaRPr lang="en-US" dirty="0" smtClean="0"/>
          </a:p>
          <a:p>
            <a:endParaRPr lang="en-US" dirty="0"/>
          </a:p>
          <a:p>
            <a:endParaRPr lang="en-US" dirty="0" smtClean="0"/>
          </a:p>
          <a:p>
            <a:pPr marL="342900" lvl="1">
              <a:buClr>
                <a:schemeClr val="accent1"/>
              </a:buClr>
            </a:pPr>
            <a:r>
              <a:rPr lang="en-US" sz="1200" dirty="0"/>
              <a:t>van </a:t>
            </a:r>
            <a:r>
              <a:rPr lang="en-US" sz="1200" dirty="0" err="1"/>
              <a:t>Emeren</a:t>
            </a:r>
            <a:r>
              <a:rPr lang="en-US" sz="1200" dirty="0"/>
              <a:t>, F., and </a:t>
            </a:r>
            <a:r>
              <a:rPr lang="en-US" sz="1200" dirty="0" err="1"/>
              <a:t>Grootendorst</a:t>
            </a:r>
            <a:r>
              <a:rPr lang="en-US" sz="1200" dirty="0"/>
              <a:t>, R. (2004). A systematic theory of argumentation: The Pragma-dialectic approach. +Cambridge: Cambridge University Press. </a:t>
            </a:r>
          </a:p>
          <a:p>
            <a:endParaRPr lang="en-US" dirty="0"/>
          </a:p>
        </p:txBody>
      </p:sp>
    </p:spTree>
    <p:extLst>
      <p:ext uri="{BB962C8B-B14F-4D97-AF65-F5344CB8AC3E}">
        <p14:creationId xmlns:p14="http://schemas.microsoft.com/office/powerpoint/2010/main" val="13425503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Scholarly?</a:t>
            </a:r>
            <a:endParaRPr lang="en-US" dirty="0"/>
          </a:p>
        </p:txBody>
      </p:sp>
      <p:sp>
        <p:nvSpPr>
          <p:cNvPr id="3" name="Content Placeholder 2"/>
          <p:cNvSpPr>
            <a:spLocks noGrp="1"/>
          </p:cNvSpPr>
          <p:nvPr>
            <p:ph idx="1"/>
          </p:nvPr>
        </p:nvSpPr>
        <p:spPr>
          <a:xfrm>
            <a:off x="549275" y="1600201"/>
            <a:ext cx="8042276" cy="4563244"/>
          </a:xfrm>
        </p:spPr>
        <p:txBody>
          <a:bodyPr>
            <a:normAutofit/>
          </a:bodyPr>
          <a:lstStyle/>
          <a:p>
            <a:pPr>
              <a:buNone/>
            </a:pPr>
            <a:r>
              <a:rPr lang="en-US" sz="2400" dirty="0" smtClean="0"/>
              <a:t>Things we tell students: </a:t>
            </a:r>
          </a:p>
          <a:p>
            <a:pPr>
              <a:buNone/>
            </a:pPr>
            <a:endParaRPr lang="en-US" sz="1600" dirty="0" smtClean="0"/>
          </a:p>
          <a:p>
            <a:pPr lvl="1"/>
            <a:r>
              <a:rPr lang="en-US" dirty="0" smtClean="0"/>
              <a:t>You can limit to “peer reviewed” or “scholarly”</a:t>
            </a:r>
          </a:p>
          <a:p>
            <a:pPr marL="349250" lvl="1" indent="0">
              <a:buNone/>
            </a:pPr>
            <a:r>
              <a:rPr lang="en-US" dirty="0" smtClean="0"/>
              <a:t>      In most databases.</a:t>
            </a:r>
          </a:p>
          <a:p>
            <a:pPr marL="349250" lvl="1" indent="0">
              <a:buNone/>
            </a:pPr>
            <a:endParaRPr lang="en-US" dirty="0" smtClean="0"/>
          </a:p>
          <a:p>
            <a:pPr marL="349250" lvl="1" indent="0"/>
            <a:r>
              <a:rPr lang="en-US" dirty="0" smtClean="0"/>
              <a:t>   Peer-reviewed means—reviewed by scholars in the field. </a:t>
            </a:r>
          </a:p>
          <a:p>
            <a:pPr marL="349250" lvl="1" indent="0"/>
            <a:endParaRPr lang="en-US" dirty="0"/>
          </a:p>
          <a:p>
            <a:pPr lvl="1"/>
            <a:r>
              <a:rPr lang="en-US" dirty="0" smtClean="0"/>
              <a:t>Another way to check is to look at the name of the source: “review” or “journal” often appears; articles tend to cite studies and have longer bibliographies and are written by academics.</a:t>
            </a:r>
          </a:p>
          <a:p>
            <a:pPr lvl="1"/>
            <a:endParaRPr lang="en-US" dirty="0" smtClean="0"/>
          </a:p>
          <a:p>
            <a:pPr marL="349250" lvl="1" indent="0">
              <a:buNone/>
            </a:pPr>
            <a:endParaRPr lang="en-US" dirty="0" smtClean="0"/>
          </a:p>
          <a:p>
            <a:pPr lvl="1"/>
            <a:endParaRPr lang="en-US" dirty="0"/>
          </a:p>
        </p:txBody>
      </p:sp>
    </p:spTree>
    <p:extLst>
      <p:ext uri="{BB962C8B-B14F-4D97-AF65-F5344CB8AC3E}">
        <p14:creationId xmlns:p14="http://schemas.microsoft.com/office/powerpoint/2010/main" val="8653840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Framework</a:t>
            </a:r>
            <a:endParaRPr lang="en-US" dirty="0"/>
          </a:p>
        </p:txBody>
      </p:sp>
      <p:sp>
        <p:nvSpPr>
          <p:cNvPr id="3" name="Content Placeholder 2"/>
          <p:cNvSpPr>
            <a:spLocks noGrp="1"/>
          </p:cNvSpPr>
          <p:nvPr>
            <p:ph idx="1"/>
          </p:nvPr>
        </p:nvSpPr>
        <p:spPr/>
        <p:txBody>
          <a:bodyPr/>
          <a:lstStyle/>
          <a:p>
            <a:r>
              <a:rPr lang="en-US" sz="3600" dirty="0" smtClean="0"/>
              <a:t>“</a:t>
            </a:r>
            <a:r>
              <a:rPr lang="en-US" sz="3600" b="1" dirty="0" smtClean="0"/>
              <a:t>Research as Inquiry”</a:t>
            </a:r>
          </a:p>
          <a:p>
            <a:r>
              <a:rPr lang="en-US" sz="3600" b="1" dirty="0" smtClean="0"/>
              <a:t>“Scholarship as Conversation”</a:t>
            </a:r>
          </a:p>
          <a:p>
            <a:r>
              <a:rPr lang="en-US" sz="3600" dirty="0" smtClean="0"/>
              <a:t>“</a:t>
            </a:r>
            <a:r>
              <a:rPr lang="en-US" sz="3600" b="1" dirty="0" smtClean="0"/>
              <a:t>Authority is Constructed and Contextual</a:t>
            </a:r>
            <a:r>
              <a:rPr lang="en-US" sz="3600" dirty="0" smtClean="0"/>
              <a:t>”</a:t>
            </a:r>
          </a:p>
          <a:p>
            <a:endParaRPr lang="en-US" sz="3600" dirty="0" smtClean="0"/>
          </a:p>
          <a:p>
            <a:r>
              <a:rPr lang="en-US" sz="2800" dirty="0" smtClean="0"/>
              <a:t>(ACRL, 2016, http</a:t>
            </a:r>
            <a:r>
              <a:rPr lang="en-US" sz="2800" dirty="0"/>
              <a:t>://</a:t>
            </a:r>
            <a:r>
              <a:rPr lang="en-US" sz="2800" dirty="0" err="1"/>
              <a:t>www.ala.org</a:t>
            </a:r>
            <a:r>
              <a:rPr lang="en-US" sz="2800" dirty="0"/>
              <a:t>/</a:t>
            </a:r>
            <a:r>
              <a:rPr lang="en-US" sz="2800" dirty="0" err="1"/>
              <a:t>acrl</a:t>
            </a:r>
            <a:r>
              <a:rPr lang="en-US" sz="2800" dirty="0"/>
              <a:t>/standards/</a:t>
            </a:r>
            <a:r>
              <a:rPr lang="en-US" sz="2800" dirty="0" err="1" smtClean="0"/>
              <a:t>ilframework</a:t>
            </a:r>
            <a:r>
              <a:rPr lang="en-US" sz="2800" dirty="0" smtClean="0"/>
              <a:t>)</a:t>
            </a:r>
          </a:p>
          <a:p>
            <a:endParaRPr lang="en-US" dirty="0"/>
          </a:p>
          <a:p>
            <a:endParaRPr lang="en-US" dirty="0"/>
          </a:p>
        </p:txBody>
      </p:sp>
    </p:spTree>
    <p:extLst>
      <p:ext uri="{BB962C8B-B14F-4D97-AF65-F5344CB8AC3E}">
        <p14:creationId xmlns:p14="http://schemas.microsoft.com/office/powerpoint/2010/main" val="42589333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Scholarship is a ‘</a:t>
            </a:r>
            <a:r>
              <a:rPr lang="en-US" sz="3200" dirty="0"/>
              <a:t>C</a:t>
            </a:r>
            <a:r>
              <a:rPr lang="en-US" sz="3200" dirty="0" smtClean="0"/>
              <a:t>onversation’:  Also  </a:t>
            </a:r>
            <a:r>
              <a:rPr lang="en-US" sz="3200" dirty="0"/>
              <a:t>D</a:t>
            </a:r>
            <a:r>
              <a:rPr lang="en-US" sz="3200" dirty="0" smtClean="0"/>
              <a:t>o a Content Analysis of the Argument </a:t>
            </a:r>
            <a:r>
              <a:rPr lang="en-US" sz="1800" dirty="0" smtClean="0"/>
              <a:t>(Radcliff &amp; Wong 2014)</a:t>
            </a:r>
            <a:endParaRPr lang="en-US" sz="1800" dirty="0"/>
          </a:p>
        </p:txBody>
      </p:sp>
      <p:sp>
        <p:nvSpPr>
          <p:cNvPr id="3" name="Content Placeholder 2"/>
          <p:cNvSpPr>
            <a:spLocks noGrp="1"/>
          </p:cNvSpPr>
          <p:nvPr>
            <p:ph idx="1"/>
          </p:nvPr>
        </p:nvSpPr>
        <p:spPr/>
        <p:txBody>
          <a:bodyPr/>
          <a:lstStyle/>
          <a:p>
            <a:pPr marL="0" indent="0">
              <a:buNone/>
            </a:pPr>
            <a:r>
              <a:rPr lang="en-US" dirty="0" smtClean="0"/>
              <a:t>Once you have established relevancy, timeliness and scholarliness, read through the article’s abstract.</a:t>
            </a:r>
          </a:p>
          <a:p>
            <a:pPr marL="0" indent="0">
              <a:buNone/>
            </a:pPr>
            <a:r>
              <a:rPr lang="en-US" dirty="0" smtClean="0"/>
              <a:t>Look for the following elements: </a:t>
            </a:r>
          </a:p>
          <a:p>
            <a:pPr lvl="3"/>
            <a:r>
              <a:rPr lang="en-US" b="1" dirty="0" smtClean="0"/>
              <a:t>Claim</a:t>
            </a:r>
            <a:r>
              <a:rPr lang="en-US" dirty="0" smtClean="0"/>
              <a:t> (factual, value, policy – usually policy claims are a mix of value based ideas and facts) </a:t>
            </a:r>
          </a:p>
          <a:p>
            <a:pPr lvl="3"/>
            <a:r>
              <a:rPr lang="en-US" b="1" dirty="0" smtClean="0"/>
              <a:t>Evidence</a:t>
            </a:r>
            <a:r>
              <a:rPr lang="en-US" dirty="0" smtClean="0"/>
              <a:t> (data, statistics, empirical studies, anecdotal)</a:t>
            </a:r>
          </a:p>
          <a:p>
            <a:pPr lvl="3"/>
            <a:r>
              <a:rPr lang="en-US" b="1" dirty="0" smtClean="0"/>
              <a:t>Reasoning</a:t>
            </a:r>
            <a:r>
              <a:rPr lang="en-US" dirty="0" smtClean="0"/>
              <a:t>: (Warrant): Logical link between evidence and claim/hidden assumptions </a:t>
            </a:r>
          </a:p>
          <a:p>
            <a:pPr lvl="3"/>
            <a:r>
              <a:rPr lang="en-US" b="1" dirty="0" smtClean="0"/>
              <a:t>Alternative viewpoint </a:t>
            </a:r>
            <a:r>
              <a:rPr lang="en-US" dirty="0" smtClean="0"/>
              <a:t>or counter argument (</a:t>
            </a:r>
            <a:r>
              <a:rPr lang="en-US" dirty="0" err="1" smtClean="0"/>
              <a:t>Toulmin’s</a:t>
            </a:r>
            <a:r>
              <a:rPr lang="en-US" dirty="0" smtClean="0"/>
              <a:t> Qualifier) </a:t>
            </a:r>
          </a:p>
          <a:p>
            <a:pPr lvl="3"/>
            <a:r>
              <a:rPr lang="en-US" b="1" dirty="0" smtClean="0"/>
              <a:t>Rebuttal</a:t>
            </a:r>
            <a:r>
              <a:rPr lang="en-US" dirty="0" smtClean="0"/>
              <a:t> (argument against the opposing view; will have its own claim, evidence, etc..)</a:t>
            </a:r>
          </a:p>
          <a:p>
            <a:pPr lvl="3"/>
            <a:r>
              <a:rPr lang="en-US" b="1" dirty="0" smtClean="0"/>
              <a:t>Backing: </a:t>
            </a:r>
            <a:r>
              <a:rPr lang="en-US" dirty="0" smtClean="0"/>
              <a:t>beliefs behind the validity of the evidence </a:t>
            </a:r>
          </a:p>
          <a:p>
            <a:pPr marL="0" indent="0">
              <a:buNone/>
            </a:pPr>
            <a:endParaRPr lang="en-US" dirty="0"/>
          </a:p>
        </p:txBody>
      </p:sp>
    </p:spTree>
    <p:extLst>
      <p:ext uri="{BB962C8B-B14F-4D97-AF65-F5344CB8AC3E}">
        <p14:creationId xmlns:p14="http://schemas.microsoft.com/office/powerpoint/2010/main" val="655229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 Argument from an </a:t>
            </a:r>
            <a:br>
              <a:rPr lang="en-US" sz="4000" dirty="0" smtClean="0"/>
            </a:br>
            <a:r>
              <a:rPr lang="en-US" sz="4000" dirty="0" smtClean="0"/>
              <a:t>Article Abstract:</a:t>
            </a:r>
            <a:endParaRPr lang="en-US" sz="4000" dirty="0"/>
          </a:p>
        </p:txBody>
      </p:sp>
      <p:sp>
        <p:nvSpPr>
          <p:cNvPr id="3" name="Content Placeholder 2"/>
          <p:cNvSpPr>
            <a:spLocks noGrp="1"/>
          </p:cNvSpPr>
          <p:nvPr>
            <p:ph idx="1"/>
          </p:nvPr>
        </p:nvSpPr>
        <p:spPr/>
        <p:txBody>
          <a:bodyPr>
            <a:normAutofit/>
          </a:bodyPr>
          <a:lstStyle/>
          <a:p>
            <a:r>
              <a:rPr lang="en-US" dirty="0"/>
              <a:t>Children should not be exposed to TV violence because it will cause them to behave more aggressively. A study showed that children who watched more violent shows on television were more likely to be told to go to the principal’s office. Going to the principals office is often caused by showing aggressive behavior. Children who watched more violent shows also spent more time overall watching TV, and less time with peers, doing homework or participating in family activities; these could be contributing factors to the aggressive behavior. Although there may be other factors involved, the strong correlation the study showed between violent TV shows (not just any TV shows) indicates that it is the violence on these TV shows is a likely cause of the students’ aggressive behavior. </a:t>
            </a:r>
          </a:p>
          <a:p>
            <a:endParaRPr lang="en-US" dirty="0"/>
          </a:p>
        </p:txBody>
      </p:sp>
    </p:spTree>
    <p:extLst>
      <p:ext uri="{BB962C8B-B14F-4D97-AF65-F5344CB8AC3E}">
        <p14:creationId xmlns:p14="http://schemas.microsoft.com/office/powerpoint/2010/main" val="30799875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t>
            </a:r>
            <a:endParaRPr lang="en-US" dirty="0"/>
          </a:p>
        </p:txBody>
      </p:sp>
      <p:sp>
        <p:nvSpPr>
          <p:cNvPr id="3" name="Content Placeholder 2"/>
          <p:cNvSpPr>
            <a:spLocks noGrp="1"/>
          </p:cNvSpPr>
          <p:nvPr>
            <p:ph idx="1"/>
          </p:nvPr>
        </p:nvSpPr>
        <p:spPr/>
        <p:txBody>
          <a:bodyPr/>
          <a:lstStyle/>
          <a:p>
            <a:r>
              <a:rPr lang="en-US" dirty="0" smtClean="0"/>
              <a:t>Find the main </a:t>
            </a:r>
            <a:r>
              <a:rPr lang="en-US" b="1" dirty="0" smtClean="0"/>
              <a:t>claim</a:t>
            </a:r>
            <a:r>
              <a:rPr lang="en-US" dirty="0" smtClean="0"/>
              <a:t> of the article by reading the </a:t>
            </a:r>
            <a:r>
              <a:rPr lang="en-US" b="1" dirty="0" smtClean="0"/>
              <a:t>abstract</a:t>
            </a:r>
            <a:r>
              <a:rPr lang="en-US" dirty="0" smtClean="0"/>
              <a:t> (many scholarly articles include an abstract or summary of the article) or the </a:t>
            </a:r>
            <a:r>
              <a:rPr lang="en-US" b="1" dirty="0" smtClean="0"/>
              <a:t>introduction</a:t>
            </a:r>
            <a:r>
              <a:rPr lang="en-US" dirty="0" smtClean="0"/>
              <a:t>. </a:t>
            </a:r>
          </a:p>
          <a:p>
            <a:r>
              <a:rPr lang="en-US" dirty="0" smtClean="0"/>
              <a:t>Ask: What is the article trying to prove? </a:t>
            </a:r>
          </a:p>
          <a:p>
            <a:pPr lvl="1"/>
            <a:r>
              <a:rPr lang="en-US" b="1" dirty="0" smtClean="0"/>
              <a:t>Example</a:t>
            </a:r>
            <a:r>
              <a:rPr lang="en-US" dirty="0" smtClean="0"/>
              <a:t>: Television violence causes aggression in children</a:t>
            </a:r>
          </a:p>
          <a:p>
            <a:pPr lvl="1"/>
            <a:r>
              <a:rPr lang="en-US" b="1" dirty="0" smtClean="0"/>
              <a:t>What kind of claim is it </a:t>
            </a:r>
            <a:r>
              <a:rPr lang="en-US" dirty="0" smtClean="0"/>
              <a:t>? Claims are usually </a:t>
            </a:r>
            <a:r>
              <a:rPr lang="en-US" b="1" dirty="0" smtClean="0"/>
              <a:t>factual</a:t>
            </a:r>
            <a:r>
              <a:rPr lang="en-US" dirty="0" smtClean="0"/>
              <a:t>, related to </a:t>
            </a:r>
            <a:r>
              <a:rPr lang="en-US" b="1" dirty="0" smtClean="0"/>
              <a:t>values</a:t>
            </a:r>
            <a:r>
              <a:rPr lang="en-US" dirty="0" smtClean="0"/>
              <a:t>, or to </a:t>
            </a:r>
            <a:r>
              <a:rPr lang="en-US" b="1" dirty="0" smtClean="0"/>
              <a:t>policies</a:t>
            </a:r>
            <a:r>
              <a:rPr lang="en-US" dirty="0" smtClean="0"/>
              <a:t>. (This determines what kind of evidence and reasoning to expect.)</a:t>
            </a:r>
          </a:p>
          <a:p>
            <a:pPr marL="349250" lvl="1" indent="0">
              <a:buNone/>
            </a:pPr>
            <a:endParaRPr lang="en-US" dirty="0"/>
          </a:p>
        </p:txBody>
      </p:sp>
    </p:spTree>
    <p:extLst>
      <p:ext uri="{BB962C8B-B14F-4D97-AF65-F5344CB8AC3E}">
        <p14:creationId xmlns:p14="http://schemas.microsoft.com/office/powerpoint/2010/main" val="16855187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a:t>
            </a:r>
            <a:endParaRPr lang="en-US" dirty="0"/>
          </a:p>
        </p:txBody>
      </p:sp>
      <p:sp>
        <p:nvSpPr>
          <p:cNvPr id="3" name="Content Placeholder 2"/>
          <p:cNvSpPr>
            <a:spLocks noGrp="1"/>
          </p:cNvSpPr>
          <p:nvPr>
            <p:ph idx="1"/>
          </p:nvPr>
        </p:nvSpPr>
        <p:spPr/>
        <p:txBody>
          <a:bodyPr/>
          <a:lstStyle/>
          <a:p>
            <a:r>
              <a:rPr lang="en-US" dirty="0" smtClean="0"/>
              <a:t>Read the article in detail: What kind of </a:t>
            </a:r>
            <a:r>
              <a:rPr lang="en-US" b="1" dirty="0" smtClean="0"/>
              <a:t>evidence</a:t>
            </a:r>
            <a:r>
              <a:rPr lang="en-US" dirty="0" smtClean="0"/>
              <a:t> is being used to back up the claim? </a:t>
            </a:r>
          </a:p>
          <a:p>
            <a:r>
              <a:rPr lang="en-US" dirty="0" smtClean="0"/>
              <a:t>For example does the article include: facts, data from studies, anecdotes (stories), expert opinions, interviews, or other types of evidence?</a:t>
            </a:r>
          </a:p>
          <a:p>
            <a:r>
              <a:rPr lang="en-US" b="1" dirty="0" smtClean="0"/>
              <a:t>Example</a:t>
            </a:r>
            <a:r>
              <a:rPr lang="en-US" dirty="0" smtClean="0"/>
              <a:t>: Studies show a correlation between  hours watching violent TV and visits to the principal’s office. </a:t>
            </a:r>
            <a:endParaRPr lang="en-US" dirty="0"/>
          </a:p>
        </p:txBody>
      </p:sp>
    </p:spTree>
    <p:extLst>
      <p:ext uri="{BB962C8B-B14F-4D97-AF65-F5344CB8AC3E}">
        <p14:creationId xmlns:p14="http://schemas.microsoft.com/office/powerpoint/2010/main" val="2174838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 &amp; Assumptions</a:t>
            </a:r>
            <a:endParaRPr lang="en-US" dirty="0"/>
          </a:p>
        </p:txBody>
      </p:sp>
      <p:sp>
        <p:nvSpPr>
          <p:cNvPr id="3" name="Content Placeholder 2"/>
          <p:cNvSpPr>
            <a:spLocks noGrp="1"/>
          </p:cNvSpPr>
          <p:nvPr>
            <p:ph idx="1"/>
          </p:nvPr>
        </p:nvSpPr>
        <p:spPr/>
        <p:txBody>
          <a:bodyPr>
            <a:normAutofit/>
          </a:bodyPr>
          <a:lstStyle/>
          <a:p>
            <a:r>
              <a:rPr lang="en-US" dirty="0" smtClean="0"/>
              <a:t>What </a:t>
            </a:r>
            <a:r>
              <a:rPr lang="en-US" b="1" dirty="0" smtClean="0"/>
              <a:t>logic or reason </a:t>
            </a:r>
            <a:r>
              <a:rPr lang="en-US" dirty="0" smtClean="0"/>
              <a:t>links the evidence to the claim:</a:t>
            </a:r>
          </a:p>
          <a:p>
            <a:r>
              <a:rPr lang="en-US" dirty="0" smtClean="0"/>
              <a:t>Example: </a:t>
            </a:r>
          </a:p>
          <a:p>
            <a:r>
              <a:rPr lang="en-US" b="1" dirty="0" smtClean="0"/>
              <a:t>Claim</a:t>
            </a:r>
            <a:r>
              <a:rPr lang="en-US" dirty="0" smtClean="0"/>
              <a:t>: Watching violent TV increases aggressiveness in children</a:t>
            </a:r>
          </a:p>
          <a:p>
            <a:r>
              <a:rPr lang="en-US" b="1" dirty="0" smtClean="0"/>
              <a:t>Evidence</a:t>
            </a:r>
            <a:r>
              <a:rPr lang="en-US" dirty="0" smtClean="0"/>
              <a:t>: </a:t>
            </a:r>
            <a:r>
              <a:rPr lang="en-US" dirty="0"/>
              <a:t>Studies show a correlation between  hours watching violent TV and visits to the principal’s office. </a:t>
            </a:r>
          </a:p>
          <a:p>
            <a:r>
              <a:rPr lang="en-US" b="1" dirty="0" smtClean="0"/>
              <a:t>Reasoning</a:t>
            </a:r>
            <a:r>
              <a:rPr lang="en-US" dirty="0" smtClean="0"/>
              <a:t>: Visiting the principal’s office is often caused by a child’s aggressive behavior. (Look for unstated reasons and hidden and possibly </a:t>
            </a:r>
            <a:r>
              <a:rPr lang="en-US" b="1" dirty="0" smtClean="0"/>
              <a:t>biased</a:t>
            </a:r>
            <a:r>
              <a:rPr lang="en-US" dirty="0" smtClean="0"/>
              <a:t> assumptions.) </a:t>
            </a:r>
            <a:endParaRPr lang="en-US" dirty="0"/>
          </a:p>
        </p:txBody>
      </p:sp>
    </p:spTree>
    <p:extLst>
      <p:ext uri="{BB962C8B-B14F-4D97-AF65-F5344CB8AC3E}">
        <p14:creationId xmlns:p14="http://schemas.microsoft.com/office/powerpoint/2010/main" val="38520016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or Opposing Viewpoints</a:t>
            </a:r>
            <a:endParaRPr lang="en-US" dirty="0"/>
          </a:p>
        </p:txBody>
      </p:sp>
      <p:sp>
        <p:nvSpPr>
          <p:cNvPr id="3" name="Content Placeholder 2"/>
          <p:cNvSpPr>
            <a:spLocks noGrp="1"/>
          </p:cNvSpPr>
          <p:nvPr>
            <p:ph idx="1"/>
          </p:nvPr>
        </p:nvSpPr>
        <p:spPr/>
        <p:txBody>
          <a:bodyPr/>
          <a:lstStyle/>
          <a:p>
            <a:r>
              <a:rPr lang="en-US" dirty="0" smtClean="0"/>
              <a:t>Another way to view the evidence or presentation of a different claim that opposes yours.</a:t>
            </a:r>
          </a:p>
          <a:p>
            <a:r>
              <a:rPr lang="en-US" b="1" dirty="0" smtClean="0"/>
              <a:t>Example</a:t>
            </a:r>
            <a:r>
              <a:rPr lang="en-US" dirty="0" smtClean="0"/>
              <a:t>: Viewing more violent television is caused by lack of opportunities for family and peer interactions which is the real cause of the increase in aggression in the children who view more TV. </a:t>
            </a:r>
          </a:p>
          <a:p>
            <a:r>
              <a:rPr lang="en-US" b="1" dirty="0" smtClean="0"/>
              <a:t>Rebuttal</a:t>
            </a:r>
            <a:r>
              <a:rPr lang="en-US" dirty="0" smtClean="0"/>
              <a:t>: This argument can be rebutted or refuted by finding evidence that the television is really affecting behavior.</a:t>
            </a:r>
            <a:endParaRPr lang="en-US" dirty="0"/>
          </a:p>
        </p:txBody>
      </p:sp>
    </p:spTree>
    <p:extLst>
      <p:ext uri="{BB962C8B-B14F-4D97-AF65-F5344CB8AC3E}">
        <p14:creationId xmlns:p14="http://schemas.microsoft.com/office/powerpoint/2010/main" val="15042235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Traditional</a:t>
            </a:r>
            <a:endParaRPr lang="en-US" dirty="0"/>
          </a:p>
        </p:txBody>
      </p:sp>
      <p:sp>
        <p:nvSpPr>
          <p:cNvPr id="3" name="Content Placeholder 2"/>
          <p:cNvSpPr>
            <a:spLocks noGrp="1"/>
          </p:cNvSpPr>
          <p:nvPr>
            <p:ph idx="1"/>
          </p:nvPr>
        </p:nvSpPr>
        <p:spPr/>
        <p:txBody>
          <a:bodyPr/>
          <a:lstStyle/>
          <a:p>
            <a:r>
              <a:rPr lang="en-US" b="1" dirty="0" smtClean="0"/>
              <a:t>Credibility</a:t>
            </a:r>
            <a:r>
              <a:rPr lang="en-US" dirty="0" smtClean="0"/>
              <a:t>: Primarily relates to the character and credibility of the author. </a:t>
            </a:r>
          </a:p>
          <a:p>
            <a:r>
              <a:rPr lang="en-US" dirty="0" smtClean="0"/>
              <a:t>This can be difficult to establish but one strategy is to find out what the credentials of the author is and what else the author has written on the topic. </a:t>
            </a:r>
          </a:p>
          <a:p>
            <a:r>
              <a:rPr lang="en-US" dirty="0" smtClean="0"/>
              <a:t>Some information about the author may be found in Biography related databases, or in </a:t>
            </a:r>
            <a:r>
              <a:rPr lang="en-US" i="1" dirty="0" smtClean="0"/>
              <a:t>Lexis </a:t>
            </a:r>
            <a:r>
              <a:rPr lang="en-US" i="1" dirty="0" err="1" smtClean="0"/>
              <a:t>Nexis</a:t>
            </a:r>
            <a:r>
              <a:rPr lang="en-US" i="1" dirty="0"/>
              <a:t> </a:t>
            </a:r>
            <a:r>
              <a:rPr lang="en-US" dirty="0" smtClean="0"/>
              <a:t>or other biographical sources</a:t>
            </a:r>
            <a:r>
              <a:rPr lang="en-US" i="1" dirty="0" smtClean="0"/>
              <a:t>.</a:t>
            </a:r>
          </a:p>
        </p:txBody>
      </p:sp>
    </p:spTree>
    <p:extLst>
      <p:ext uri="{BB962C8B-B14F-4D97-AF65-F5344CB8AC3E}">
        <p14:creationId xmlns:p14="http://schemas.microsoft.com/office/powerpoint/2010/main" val="34178106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More on Credibility: Use Ethos, Pathos, Logos</a:t>
            </a:r>
            <a:endParaRPr lang="en-US" sz="3200" dirty="0"/>
          </a:p>
        </p:txBody>
      </p:sp>
      <p:sp>
        <p:nvSpPr>
          <p:cNvPr id="3" name="Content Placeholder 2"/>
          <p:cNvSpPr>
            <a:spLocks noGrp="1"/>
          </p:cNvSpPr>
          <p:nvPr>
            <p:ph idx="1"/>
          </p:nvPr>
        </p:nvSpPr>
        <p:spPr/>
        <p:txBody>
          <a:bodyPr>
            <a:normAutofit/>
          </a:bodyPr>
          <a:lstStyle/>
          <a:p>
            <a:r>
              <a:rPr lang="en-US" dirty="0" smtClean="0"/>
              <a:t>What is the authors reputation? </a:t>
            </a:r>
          </a:p>
          <a:p>
            <a:r>
              <a:rPr lang="en-US" dirty="0" smtClean="0"/>
              <a:t>Look at the language used by the author. </a:t>
            </a:r>
          </a:p>
          <a:p>
            <a:r>
              <a:rPr lang="en-US" dirty="0" smtClean="0"/>
              <a:t>How emotional is the language? Is it slanted positively or negatively?</a:t>
            </a:r>
          </a:p>
          <a:p>
            <a:r>
              <a:rPr lang="en-US" dirty="0" smtClean="0"/>
              <a:t>Is the logic clear? </a:t>
            </a:r>
          </a:p>
          <a:p>
            <a:r>
              <a:rPr lang="en-US" dirty="0" smtClean="0"/>
              <a:t>Who is the intended audience? What is the author’s purpose? </a:t>
            </a:r>
          </a:p>
          <a:p>
            <a:r>
              <a:rPr lang="en-US" dirty="0" smtClean="0"/>
              <a:t>What do you know about how it fits into what you have read on the topic? Does it seem to have a particular bias? </a:t>
            </a:r>
          </a:p>
          <a:p>
            <a:endParaRPr lang="en-US" dirty="0"/>
          </a:p>
        </p:txBody>
      </p:sp>
    </p:spTree>
    <p:extLst>
      <p:ext uri="{BB962C8B-B14F-4D97-AF65-F5344CB8AC3E}">
        <p14:creationId xmlns:p14="http://schemas.microsoft.com/office/powerpoint/2010/main" val="13562559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Greek Roots of Argument Theory</a:t>
            </a:r>
            <a:endParaRPr lang="en-US" sz="4000" dirty="0"/>
          </a:p>
        </p:txBody>
      </p:sp>
      <p:sp>
        <p:nvSpPr>
          <p:cNvPr id="3" name="Content Placeholder 2"/>
          <p:cNvSpPr>
            <a:spLocks noGrp="1"/>
          </p:cNvSpPr>
          <p:nvPr>
            <p:ph idx="1"/>
          </p:nvPr>
        </p:nvSpPr>
        <p:spPr>
          <a:xfrm>
            <a:off x="457200" y="1417638"/>
            <a:ext cx="7620000" cy="4983162"/>
          </a:xfrm>
        </p:spPr>
        <p:txBody>
          <a:bodyPr>
            <a:normAutofit/>
          </a:bodyPr>
          <a:lstStyle/>
          <a:p>
            <a:r>
              <a:rPr lang="en-US" dirty="0" smtClean="0"/>
              <a:t>Sophists, the first to question the certainties of traditional beliefs about the gods and physical world,  taught various types of argument skills mostly for debating purposes amongst the wealthier, politically inclined citizens; the development of argument theory as we know it today is largely attributed to Aristotle.</a:t>
            </a:r>
          </a:p>
          <a:p>
            <a:endParaRPr lang="en-US" dirty="0"/>
          </a:p>
          <a:p>
            <a:endParaRPr lang="en-US" dirty="0" smtClean="0"/>
          </a:p>
          <a:p>
            <a:pPr marL="411480" lvl="1" indent="0">
              <a:buNone/>
            </a:pPr>
            <a:endParaRPr lang="en-US" dirty="0"/>
          </a:p>
        </p:txBody>
      </p:sp>
      <p:pic>
        <p:nvPicPr>
          <p:cNvPr id="4" name="Picture 3" descr="Screen Shot 2016-04-24 at 4.01.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166" y="3631742"/>
            <a:ext cx="5630098" cy="2934132"/>
          </a:xfrm>
          <a:prstGeom prst="rect">
            <a:avLst/>
          </a:prstGeom>
        </p:spPr>
      </p:pic>
    </p:spTree>
    <p:extLst>
      <p:ext uri="{BB962C8B-B14F-4D97-AF65-F5344CB8AC3E}">
        <p14:creationId xmlns:p14="http://schemas.microsoft.com/office/powerpoint/2010/main" val="15358762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Authority is Constructed and Contextual</a:t>
            </a:r>
            <a:endParaRPr lang="en-US" dirty="0"/>
          </a:p>
        </p:txBody>
      </p:sp>
      <p:sp>
        <p:nvSpPr>
          <p:cNvPr id="3" name="Content Placeholder 2"/>
          <p:cNvSpPr>
            <a:spLocks noGrp="1"/>
          </p:cNvSpPr>
          <p:nvPr>
            <p:ph idx="1"/>
          </p:nvPr>
        </p:nvSpPr>
        <p:spPr/>
        <p:txBody>
          <a:bodyPr/>
          <a:lstStyle/>
          <a:p>
            <a:r>
              <a:rPr lang="en-US" dirty="0" smtClean="0"/>
              <a:t>Think about </a:t>
            </a:r>
            <a:r>
              <a:rPr lang="en-US" b="1" dirty="0" smtClean="0"/>
              <a:t>backing</a:t>
            </a:r>
            <a:r>
              <a:rPr lang="en-US" dirty="0" smtClean="0"/>
              <a:t>: what set of values, beliefs does this argument rest on</a:t>
            </a:r>
          </a:p>
          <a:p>
            <a:r>
              <a:rPr lang="en-US" dirty="0" smtClean="0"/>
              <a:t>Why is this topic important to the authors/intended audience?</a:t>
            </a:r>
          </a:p>
          <a:p>
            <a:r>
              <a:rPr lang="en-US" dirty="0" smtClean="0"/>
              <a:t>What is the context in which this article/argument is situated (is there an ongoing debate, if so who are the various factions? )</a:t>
            </a:r>
          </a:p>
          <a:p>
            <a:r>
              <a:rPr lang="en-US" b="1" dirty="0" smtClean="0"/>
              <a:t>Framework for Information literacy</a:t>
            </a:r>
            <a:r>
              <a:rPr lang="en-US" dirty="0" smtClean="0"/>
              <a:t>: what kind of ‘conversation’ is it?</a:t>
            </a:r>
          </a:p>
          <a:p>
            <a:r>
              <a:rPr lang="en-US" dirty="0" smtClean="0"/>
              <a:t>What voices are privileged? And how? For example when backing is considered in an argument, it may become clear that an argument rests on accepting cultural values that have been elevated through a social or political power structure. </a:t>
            </a:r>
            <a:endParaRPr lang="en-US" dirty="0"/>
          </a:p>
        </p:txBody>
      </p:sp>
    </p:spTree>
    <p:extLst>
      <p:ext uri="{BB962C8B-B14F-4D97-AF65-F5344CB8AC3E}">
        <p14:creationId xmlns:p14="http://schemas.microsoft.com/office/powerpoint/2010/main" val="10992465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Traditional</a:t>
            </a:r>
            <a:endParaRPr lang="en-US" dirty="0"/>
          </a:p>
        </p:txBody>
      </p:sp>
      <p:sp>
        <p:nvSpPr>
          <p:cNvPr id="3" name="Content Placeholder 2"/>
          <p:cNvSpPr>
            <a:spLocks noGrp="1"/>
          </p:cNvSpPr>
          <p:nvPr>
            <p:ph idx="1"/>
          </p:nvPr>
        </p:nvSpPr>
        <p:spPr/>
        <p:txBody>
          <a:bodyPr/>
          <a:lstStyle/>
          <a:p>
            <a:r>
              <a:rPr lang="en-US" dirty="0" smtClean="0"/>
              <a:t>Reliability relates mainly to the source of the article.</a:t>
            </a:r>
          </a:p>
          <a:p>
            <a:r>
              <a:rPr lang="en-US" dirty="0" smtClean="0"/>
              <a:t>What kind of publication is it in? (In this case it should be scholarly; but at other times it could be trade – read by professionals in the field, or popular – read by a general audience.</a:t>
            </a:r>
          </a:p>
          <a:p>
            <a:r>
              <a:rPr lang="en-US" dirty="0" smtClean="0"/>
              <a:t>Even scholarly publication may differ in quality. You can find out about the quality of a publication by using </a:t>
            </a:r>
            <a:r>
              <a:rPr lang="en-US" i="1" dirty="0" smtClean="0"/>
              <a:t>Ulrich’s Periodical Directory.</a:t>
            </a:r>
            <a:r>
              <a:rPr lang="en-US" dirty="0" smtClean="0"/>
              <a:t> </a:t>
            </a:r>
            <a:endParaRPr lang="en-US" dirty="0"/>
          </a:p>
        </p:txBody>
      </p:sp>
    </p:spTree>
    <p:extLst>
      <p:ext uri="{BB962C8B-B14F-4D97-AF65-F5344CB8AC3E}">
        <p14:creationId xmlns:p14="http://schemas.microsoft.com/office/powerpoint/2010/main" val="23641970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Contextualized and Framed as Argument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Who is privileged in the debate?</a:t>
            </a:r>
          </a:p>
          <a:p>
            <a:r>
              <a:rPr lang="en-US" dirty="0" smtClean="0"/>
              <a:t>Who gets to publish</a:t>
            </a:r>
          </a:p>
          <a:p>
            <a:r>
              <a:rPr lang="en-US" dirty="0" smtClean="0"/>
              <a:t>Why are some publishers higher ranked than others? </a:t>
            </a:r>
            <a:endParaRPr lang="en-US" dirty="0"/>
          </a:p>
        </p:txBody>
      </p:sp>
    </p:spTree>
    <p:extLst>
      <p:ext uri="{BB962C8B-B14F-4D97-AF65-F5344CB8AC3E}">
        <p14:creationId xmlns:p14="http://schemas.microsoft.com/office/powerpoint/2010/main" val="7784226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Bringing </a:t>
            </a:r>
            <a:r>
              <a:rPr lang="en-US" dirty="0" smtClean="0"/>
              <a:t>the dialectic back</a:t>
            </a:r>
            <a:endParaRPr lang="en-US" dirty="0"/>
          </a:p>
        </p:txBody>
      </p:sp>
      <p:sp>
        <p:nvSpPr>
          <p:cNvPr id="3" name="Content Placeholder 2"/>
          <p:cNvSpPr>
            <a:spLocks noGrp="1"/>
          </p:cNvSpPr>
          <p:nvPr>
            <p:ph idx="1"/>
          </p:nvPr>
        </p:nvSpPr>
        <p:spPr/>
        <p:txBody>
          <a:bodyPr/>
          <a:lstStyle/>
          <a:p>
            <a:r>
              <a:rPr lang="en-US" dirty="0" err="1" smtClean="0"/>
              <a:t>Toulmin’s</a:t>
            </a:r>
            <a:r>
              <a:rPr lang="en-US" dirty="0" smtClean="0"/>
              <a:t> ideas (</a:t>
            </a:r>
            <a:r>
              <a:rPr lang="en-US" dirty="0" err="1" smtClean="0"/>
              <a:t>Toulmin</a:t>
            </a:r>
            <a:r>
              <a:rPr lang="en-US" dirty="0" smtClean="0"/>
              <a:t> 2003) have been integrated into countless textbooks for argument and critical thinking courses  courses since the 1950’s into the present day. </a:t>
            </a:r>
          </a:p>
          <a:p>
            <a:r>
              <a:rPr lang="en-US" dirty="0" smtClean="0"/>
              <a:t>Most see the </a:t>
            </a:r>
            <a:r>
              <a:rPr lang="en-US" dirty="0" err="1" smtClean="0"/>
              <a:t>Toulmin</a:t>
            </a:r>
            <a:r>
              <a:rPr lang="en-US" dirty="0" smtClean="0"/>
              <a:t> structural approach to argument as primarily rooted in the rhetorical tradition of argument with an emphasis on persuasion; meanwhile argumentation theory has continued to evolve and bring the dialectic branch of argument back in to the foreground. </a:t>
            </a:r>
          </a:p>
          <a:p>
            <a:r>
              <a:rPr lang="en-US" dirty="0" smtClean="0"/>
              <a:t>First came the “New Rhetoric” of Perelman and </a:t>
            </a:r>
            <a:r>
              <a:rPr lang="en-US" dirty="0" err="1" smtClean="0"/>
              <a:t>Olbrechts-Tyteca</a:t>
            </a:r>
            <a:r>
              <a:rPr lang="en-US" dirty="0" smtClean="0"/>
              <a:t>; followed by the development of </a:t>
            </a:r>
            <a:r>
              <a:rPr lang="en-US" b="1" dirty="0" smtClean="0"/>
              <a:t>Pragma-Dialectics </a:t>
            </a:r>
            <a:r>
              <a:rPr lang="en-US" dirty="0" smtClean="0"/>
              <a:t>by van </a:t>
            </a:r>
            <a:r>
              <a:rPr lang="en-US" dirty="0" err="1" smtClean="0"/>
              <a:t>Eemeren</a:t>
            </a:r>
            <a:r>
              <a:rPr lang="en-US" dirty="0" smtClean="0"/>
              <a:t> and </a:t>
            </a:r>
            <a:r>
              <a:rPr lang="en-US" dirty="0" err="1" smtClean="0"/>
              <a:t>Grootendorst</a:t>
            </a:r>
            <a:r>
              <a:rPr lang="en-US" dirty="0" smtClean="0"/>
              <a:t>.</a:t>
            </a:r>
          </a:p>
          <a:p>
            <a:r>
              <a:rPr lang="en-US" dirty="0" smtClean="0"/>
              <a:t> </a:t>
            </a:r>
          </a:p>
          <a:p>
            <a:endParaRPr lang="en-US" dirty="0"/>
          </a:p>
        </p:txBody>
      </p:sp>
    </p:spTree>
    <p:extLst>
      <p:ext uri="{BB962C8B-B14F-4D97-AF65-F5344CB8AC3E}">
        <p14:creationId xmlns:p14="http://schemas.microsoft.com/office/powerpoint/2010/main" val="21975062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Pragma-Dialectics </a:t>
            </a:r>
            <a:r>
              <a:rPr lang="en-US" sz="1800" dirty="0" smtClean="0"/>
              <a:t>(van </a:t>
            </a:r>
            <a:r>
              <a:rPr lang="en-US" sz="1800" dirty="0" err="1" smtClean="0"/>
              <a:t>Eemeren</a:t>
            </a:r>
            <a:r>
              <a:rPr lang="en-US" sz="1800" dirty="0" smtClean="0"/>
              <a:t>, </a:t>
            </a:r>
            <a:r>
              <a:rPr lang="en-US" sz="1800" dirty="0" err="1" smtClean="0"/>
              <a:t>Grouttendorst</a:t>
            </a:r>
            <a:endParaRPr lang="en-US" sz="1800" dirty="0"/>
          </a:p>
        </p:txBody>
      </p:sp>
      <p:sp>
        <p:nvSpPr>
          <p:cNvPr id="3" name="Content Placeholder 2"/>
          <p:cNvSpPr>
            <a:spLocks noGrp="1"/>
          </p:cNvSpPr>
          <p:nvPr>
            <p:ph idx="1"/>
          </p:nvPr>
        </p:nvSpPr>
        <p:spPr/>
        <p:txBody>
          <a:bodyPr/>
          <a:lstStyle/>
          <a:p>
            <a:r>
              <a:rPr lang="en-US" dirty="0" smtClean="0"/>
              <a:t>This theory </a:t>
            </a:r>
            <a:r>
              <a:rPr lang="en-US" dirty="0"/>
              <a:t>a</a:t>
            </a:r>
            <a:r>
              <a:rPr lang="en-US" dirty="0" smtClean="0"/>
              <a:t>ssumes that argumentation is a representation of an exchange of ideas between two parties with differing viewpoints on a topic, even when this exchange is represented as a monologue as in a typical argument essay.</a:t>
            </a:r>
          </a:p>
          <a:p>
            <a:endParaRPr lang="en-US" dirty="0"/>
          </a:p>
          <a:p>
            <a:r>
              <a:rPr lang="en-US" dirty="0" smtClean="0"/>
              <a:t>It posits four stages of discourse:</a:t>
            </a:r>
          </a:p>
          <a:p>
            <a:pPr lvl="1"/>
            <a:r>
              <a:rPr lang="en-US" dirty="0" smtClean="0"/>
              <a:t>Confrontation</a:t>
            </a:r>
          </a:p>
          <a:p>
            <a:pPr lvl="1"/>
            <a:r>
              <a:rPr lang="en-US" dirty="0" smtClean="0"/>
              <a:t>Opening</a:t>
            </a:r>
          </a:p>
          <a:p>
            <a:pPr lvl="1"/>
            <a:r>
              <a:rPr lang="en-US" dirty="0" smtClean="0"/>
              <a:t>Argumentation</a:t>
            </a:r>
          </a:p>
          <a:p>
            <a:pPr lvl="1"/>
            <a:r>
              <a:rPr lang="en-US" dirty="0" smtClean="0"/>
              <a:t>Concluding</a:t>
            </a:r>
          </a:p>
          <a:p>
            <a:pPr lvl="1"/>
            <a:endParaRPr lang="en-US" dirty="0"/>
          </a:p>
          <a:p>
            <a:pPr marL="411480" lvl="1" indent="0">
              <a:buNone/>
            </a:pPr>
            <a:r>
              <a:rPr lang="en-US" dirty="0" smtClean="0"/>
              <a:t>The goal is more one of integration than winning (as opposed to classical rhetoric) </a:t>
            </a:r>
          </a:p>
          <a:p>
            <a:pPr lvl="1"/>
            <a:endParaRPr lang="en-US" dirty="0"/>
          </a:p>
        </p:txBody>
      </p:sp>
    </p:spTree>
    <p:extLst>
      <p:ext uri="{BB962C8B-B14F-4D97-AF65-F5344CB8AC3E}">
        <p14:creationId xmlns:p14="http://schemas.microsoft.com/office/powerpoint/2010/main" val="894919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Walton:</a:t>
            </a:r>
            <a:endParaRPr lang="en-US" dirty="0"/>
          </a:p>
        </p:txBody>
      </p:sp>
      <p:sp>
        <p:nvSpPr>
          <p:cNvPr id="3" name="Content Placeholder 2"/>
          <p:cNvSpPr>
            <a:spLocks noGrp="1"/>
          </p:cNvSpPr>
          <p:nvPr>
            <p:ph idx="1"/>
          </p:nvPr>
        </p:nvSpPr>
        <p:spPr/>
        <p:txBody>
          <a:bodyPr/>
          <a:lstStyle/>
          <a:p>
            <a:pPr marL="114300" indent="0">
              <a:buNone/>
            </a:pPr>
            <a:r>
              <a:rPr lang="en-US" dirty="0" smtClean="0"/>
              <a:t>Walton (2008) also works in the area of dialectic theory of argumentation, specifically classifying various kinds of dialogues that form arguments, such as the “argument from expert witness.”</a:t>
            </a:r>
          </a:p>
          <a:p>
            <a:pPr marL="114300" indent="0">
              <a:buNone/>
            </a:pPr>
            <a:r>
              <a:rPr lang="en-US" dirty="0" smtClean="0"/>
              <a:t>He is concerned with probing the relative strengths of arguments via the use of questions: For example suppose we look at the argument: </a:t>
            </a:r>
          </a:p>
          <a:p>
            <a:pPr marL="114300" indent="0">
              <a:buNone/>
            </a:pPr>
            <a:r>
              <a:rPr lang="en-US" dirty="0" smtClean="0"/>
              <a:t>North American Children are not healthy </a:t>
            </a:r>
          </a:p>
          <a:p>
            <a:pPr marL="114300" indent="0">
              <a:buNone/>
            </a:pPr>
            <a:endParaRPr lang="en-US" dirty="0"/>
          </a:p>
        </p:txBody>
      </p:sp>
    </p:spTree>
    <p:extLst>
      <p:ext uri="{BB962C8B-B14F-4D97-AF65-F5344CB8AC3E}">
        <p14:creationId xmlns:p14="http://schemas.microsoft.com/office/powerpoint/2010/main" val="413980686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(Walton, 2005) </a:t>
            </a:r>
            <a:endParaRPr lang="en-US" dirty="0"/>
          </a:p>
        </p:txBody>
      </p:sp>
      <p:pic>
        <p:nvPicPr>
          <p:cNvPr id="4" name="Content Placeholder 3" descr="Screen Shot 2016-04-28 at 12.54.28 PM.png"/>
          <p:cNvPicPr>
            <a:picLocks noGrp="1" noChangeAspect="1"/>
          </p:cNvPicPr>
          <p:nvPr>
            <p:ph idx="1"/>
          </p:nvPr>
        </p:nvPicPr>
        <p:blipFill>
          <a:blip r:embed="rId2">
            <a:extLst>
              <a:ext uri="{28A0092B-C50C-407E-A947-70E740481C1C}">
                <a14:useLocalDpi xmlns:a14="http://schemas.microsoft.com/office/drawing/2010/main" val="0"/>
              </a:ext>
            </a:extLst>
          </a:blip>
          <a:srcRect l="-3079" r="-3079"/>
          <a:stretch>
            <a:fillRect/>
          </a:stretch>
        </p:blipFill>
        <p:spPr/>
      </p:pic>
    </p:spTree>
    <p:extLst>
      <p:ext uri="{BB962C8B-B14F-4D97-AF65-F5344CB8AC3E}">
        <p14:creationId xmlns:p14="http://schemas.microsoft.com/office/powerpoint/2010/main" val="103879802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from Walton (2005) </a:t>
            </a:r>
            <a:endParaRPr lang="en-US" dirty="0"/>
          </a:p>
        </p:txBody>
      </p:sp>
      <p:pic>
        <p:nvPicPr>
          <p:cNvPr id="4" name="Content Placeholder 3" descr="Screen Shot 2016-04-28 at 12.49.38 PM.png"/>
          <p:cNvPicPr>
            <a:picLocks noGrp="1" noChangeAspect="1"/>
          </p:cNvPicPr>
          <p:nvPr>
            <p:ph idx="1"/>
          </p:nvPr>
        </p:nvPicPr>
        <p:blipFill>
          <a:blip r:embed="rId2">
            <a:extLst>
              <a:ext uri="{28A0092B-C50C-407E-A947-70E740481C1C}">
                <a14:useLocalDpi xmlns:a14="http://schemas.microsoft.com/office/drawing/2010/main" val="0"/>
              </a:ext>
            </a:extLst>
          </a:blip>
          <a:srcRect l="-9609" r="-9609"/>
          <a:stretch>
            <a:fillRect/>
          </a:stretch>
        </p:blipFill>
        <p:spPr/>
      </p:pic>
    </p:spTree>
    <p:extLst>
      <p:ext uri="{BB962C8B-B14F-4D97-AF65-F5344CB8AC3E}">
        <p14:creationId xmlns:p14="http://schemas.microsoft.com/office/powerpoint/2010/main" val="23208207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47"/>
            <a:ext cx="7620000" cy="1516153"/>
          </a:xfrm>
        </p:spPr>
        <p:txBody>
          <a:bodyPr/>
          <a:lstStyle/>
          <a:p>
            <a:r>
              <a:rPr lang="en-US" dirty="0" smtClean="0"/>
              <a:t>Graphic Representation of a Complex Argument </a:t>
            </a:r>
            <a:r>
              <a:rPr lang="en-US" sz="1100" dirty="0" smtClean="0"/>
              <a:t>Patterson, F. (2011) </a:t>
            </a:r>
            <a:r>
              <a:rPr lang="en-US" sz="1100" dirty="0" err="1" smtClean="0"/>
              <a:t>Visualising</a:t>
            </a:r>
            <a:r>
              <a:rPr lang="en-US" sz="1100" dirty="0" smtClean="0"/>
              <a:t> the Critical 					      			                                                                    thinking process. Issues. 95 (June)  36-41 </a:t>
            </a:r>
            <a:endParaRPr lang="en-US" sz="1100" dirty="0"/>
          </a:p>
        </p:txBody>
      </p:sp>
      <p:pic>
        <p:nvPicPr>
          <p:cNvPr id="5" name="Content Placeholder 4" descr="Screen Shot 2013-12-06 at 11.56.29 AM.png"/>
          <p:cNvPicPr>
            <a:picLocks noGrp="1" noChangeAspect="1"/>
          </p:cNvPicPr>
          <p:nvPr>
            <p:ph idx="1"/>
          </p:nvPr>
        </p:nvPicPr>
        <p:blipFill>
          <a:blip r:embed="rId2">
            <a:extLst>
              <a:ext uri="{28A0092B-C50C-407E-A947-70E740481C1C}">
                <a14:useLocalDpi xmlns:a14="http://schemas.microsoft.com/office/drawing/2010/main" val="0"/>
              </a:ext>
            </a:extLst>
          </a:blip>
          <a:srcRect l="-13280" r="-13280"/>
          <a:stretch>
            <a:fillRect/>
          </a:stretch>
        </p:blipFill>
        <p:spPr/>
      </p:pic>
    </p:spTree>
    <p:extLst>
      <p:ext uri="{BB962C8B-B14F-4D97-AF65-F5344CB8AC3E}">
        <p14:creationId xmlns:p14="http://schemas.microsoft.com/office/powerpoint/2010/main" val="20919344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show:</a:t>
            </a:r>
            <a:endParaRPr lang="en-US" dirty="0"/>
          </a:p>
        </p:txBody>
      </p:sp>
      <p:sp>
        <p:nvSpPr>
          <p:cNvPr id="3" name="Content Placeholder 2"/>
          <p:cNvSpPr>
            <a:spLocks noGrp="1"/>
          </p:cNvSpPr>
          <p:nvPr>
            <p:ph idx="1"/>
          </p:nvPr>
        </p:nvSpPr>
        <p:spPr>
          <a:xfrm>
            <a:off x="457200" y="1326075"/>
            <a:ext cx="7620000" cy="5074725"/>
          </a:xfrm>
        </p:spPr>
        <p:txBody>
          <a:bodyPr>
            <a:normAutofit fontScale="92500" lnSpcReduction="20000"/>
          </a:bodyPr>
          <a:lstStyle/>
          <a:p>
            <a:r>
              <a:rPr lang="en-US" dirty="0" smtClean="0"/>
              <a:t>Students who are taught argument schema using the </a:t>
            </a:r>
            <a:r>
              <a:rPr lang="en-US" dirty="0" err="1" smtClean="0"/>
              <a:t>Toulmin</a:t>
            </a:r>
            <a:r>
              <a:rPr lang="en-US" dirty="0" smtClean="0"/>
              <a:t> model construct better arguments with more opposing points and rebuttals.</a:t>
            </a:r>
          </a:p>
          <a:p>
            <a:endParaRPr lang="en-US" dirty="0" smtClean="0"/>
          </a:p>
          <a:p>
            <a:r>
              <a:rPr lang="en-US" dirty="0" smtClean="0"/>
              <a:t>Students who are also taught to generate critical thinking questions based on argument schema create even better arguments.</a:t>
            </a:r>
          </a:p>
          <a:p>
            <a:endParaRPr lang="en-US" dirty="0" smtClean="0"/>
          </a:p>
          <a:p>
            <a:r>
              <a:rPr lang="en-US" dirty="0" smtClean="0"/>
              <a:t>Engaging students in dialogue about arguments and alternative viewpoints create opportunities to avoid “</a:t>
            </a:r>
            <a:r>
              <a:rPr lang="en-US" dirty="0" err="1" smtClean="0"/>
              <a:t>myside</a:t>
            </a:r>
            <a:r>
              <a:rPr lang="en-US" dirty="0" smtClean="0"/>
              <a:t>” or confirmation bias.</a:t>
            </a:r>
          </a:p>
          <a:p>
            <a:pPr marL="114300" indent="0">
              <a:buNone/>
            </a:pPr>
            <a:endParaRPr lang="en-US" dirty="0" smtClean="0"/>
          </a:p>
          <a:p>
            <a:pPr marL="114300" indent="0">
              <a:buNone/>
            </a:pPr>
            <a:endParaRPr lang="en-US" dirty="0" smtClean="0"/>
          </a:p>
          <a:p>
            <a:pPr marL="114300" indent="0">
              <a:buNone/>
            </a:pPr>
            <a:r>
              <a:rPr lang="en-US" sz="1500" dirty="0" smtClean="0"/>
              <a:t>Nussbaum</a:t>
            </a:r>
            <a:r>
              <a:rPr lang="en-US" sz="1500" dirty="0"/>
              <a:t>, E. M, &amp; </a:t>
            </a:r>
            <a:r>
              <a:rPr lang="en-US" sz="1500" dirty="0" err="1"/>
              <a:t>Schraw</a:t>
            </a:r>
            <a:r>
              <a:rPr lang="en-US" sz="1500" dirty="0"/>
              <a:t>, G. (2007).  Promoting argument-counterargument integration in </a:t>
            </a:r>
            <a:r>
              <a:rPr lang="en-US" sz="1500" dirty="0" smtClean="0"/>
              <a:t>	students</a:t>
            </a:r>
            <a:r>
              <a:rPr lang="en-US" sz="1500" dirty="0"/>
              <a:t>’ writing. </a:t>
            </a:r>
            <a:r>
              <a:rPr lang="en-US" sz="1500" i="1" dirty="0"/>
              <a:t>The Journal </a:t>
            </a:r>
            <a:r>
              <a:rPr lang="en-US" sz="1500" i="1" dirty="0" smtClean="0"/>
              <a:t>of Experimental </a:t>
            </a:r>
            <a:r>
              <a:rPr lang="en-US" sz="1500" i="1" dirty="0"/>
              <a:t>Education</a:t>
            </a:r>
            <a:r>
              <a:rPr lang="en-US" sz="1500" dirty="0"/>
              <a:t>. 76 (1). 59-92. </a:t>
            </a:r>
          </a:p>
          <a:p>
            <a:pPr marL="114300" indent="0">
              <a:buNone/>
            </a:pPr>
            <a:r>
              <a:rPr lang="en-US" sz="1500" dirty="0"/>
              <a:t>Song, Y. &amp; </a:t>
            </a:r>
            <a:r>
              <a:rPr lang="en-US" sz="1500" dirty="0" err="1"/>
              <a:t>Ferretti</a:t>
            </a:r>
            <a:r>
              <a:rPr lang="en-US" sz="1500" dirty="0"/>
              <a:t>, R. (2012) Teaching critical questions about argumentation through  </a:t>
            </a:r>
            <a:r>
              <a:rPr lang="en-US" sz="1500" dirty="0" smtClean="0"/>
              <a:t>the </a:t>
            </a:r>
            <a:r>
              <a:rPr lang="en-US" sz="1500" dirty="0"/>
              <a:t>revising </a:t>
            </a:r>
            <a:r>
              <a:rPr lang="en-US" sz="1500" dirty="0" smtClean="0"/>
              <a:t>			process</a:t>
            </a:r>
            <a:r>
              <a:rPr lang="en-US" sz="1500" dirty="0"/>
              <a:t>: effects of </a:t>
            </a:r>
            <a:r>
              <a:rPr lang="en-US" sz="1500" dirty="0" smtClean="0"/>
              <a:t>strategy  instruction </a:t>
            </a:r>
            <a:r>
              <a:rPr lang="en-US" sz="1500" dirty="0"/>
              <a:t>on college students’ </a:t>
            </a:r>
            <a:r>
              <a:rPr lang="en-US" sz="1500" dirty="0" smtClean="0"/>
              <a:t>argumentative </a:t>
            </a:r>
            <a:r>
              <a:rPr lang="en-US" sz="1500" dirty="0"/>
              <a:t>essays.  </a:t>
            </a:r>
            <a:r>
              <a:rPr lang="en-US" sz="1500" dirty="0" smtClean="0"/>
              <a:t>	</a:t>
            </a:r>
            <a:r>
              <a:rPr lang="en-US" sz="1500" i="1" dirty="0" smtClean="0"/>
              <a:t>Reading </a:t>
            </a:r>
            <a:r>
              <a:rPr lang="en-US" sz="1500" i="1" dirty="0"/>
              <a:t>and Writing Quarterly </a:t>
            </a:r>
            <a:r>
              <a:rPr lang="en-US" sz="1500" dirty="0"/>
              <a:t> (26) 67-90</a:t>
            </a:r>
            <a:r>
              <a:rPr lang="en-US" sz="1500" dirty="0" smtClean="0"/>
              <a:t>. DOI</a:t>
            </a:r>
            <a:r>
              <a:rPr lang="en-US" sz="1500" dirty="0"/>
              <a:t>:10.1007</a:t>
            </a:r>
            <a:r>
              <a:rPr lang="en-US" sz="1500" dirty="0" smtClean="0"/>
              <a:t>/ s11145</a:t>
            </a:r>
            <a:r>
              <a:rPr lang="en-US" sz="1500" dirty="0"/>
              <a:t>-012-9381-8.</a:t>
            </a:r>
          </a:p>
          <a:p>
            <a:pPr marL="114300" indent="0">
              <a:buNone/>
            </a:pPr>
            <a:r>
              <a:rPr lang="en-US" sz="1500" dirty="0"/>
              <a:t>Wolfe, C. (2012) Individual differences in the “</a:t>
            </a:r>
            <a:r>
              <a:rPr lang="en-US" sz="1500" dirty="0" err="1"/>
              <a:t>myside</a:t>
            </a:r>
            <a:r>
              <a:rPr lang="en-US" sz="1500" dirty="0"/>
              <a:t> bias” in reasoning and written a</a:t>
            </a:r>
            <a:r>
              <a:rPr lang="en-US" sz="1500" dirty="0" smtClean="0"/>
              <a:t>rgumentation</a:t>
            </a:r>
            <a:r>
              <a:rPr lang="en-US" sz="1500" dirty="0"/>
              <a:t>. </a:t>
            </a:r>
            <a:r>
              <a:rPr lang="en-US" sz="1500" dirty="0" smtClean="0"/>
              <a:t>	</a:t>
            </a:r>
            <a:r>
              <a:rPr lang="en-US" sz="1500" i="1" dirty="0" smtClean="0"/>
              <a:t>Written </a:t>
            </a:r>
            <a:r>
              <a:rPr lang="en-US" sz="1500" i="1" dirty="0"/>
              <a:t>Communication. </a:t>
            </a:r>
            <a:r>
              <a:rPr lang="en-US" sz="1500" dirty="0"/>
              <a:t>29. </a:t>
            </a:r>
            <a:r>
              <a:rPr lang="en-US" sz="1500" dirty="0" smtClean="0"/>
              <a:t>477</a:t>
            </a:r>
            <a:r>
              <a:rPr lang="en-US" sz="1500" dirty="0"/>
              <a:t>-501. DOI: </a:t>
            </a:r>
            <a:r>
              <a:rPr lang="en-US" sz="1500" dirty="0" smtClean="0"/>
              <a:t>10.1177</a:t>
            </a:r>
            <a:r>
              <a:rPr lang="en-US" sz="1500" dirty="0"/>
              <a:t>/0741088312457909</a:t>
            </a:r>
          </a:p>
          <a:p>
            <a:pPr marL="114300" indent="0">
              <a:buNone/>
            </a:pPr>
            <a:r>
              <a:rPr lang="en-US" sz="1500" dirty="0"/>
              <a:t> </a:t>
            </a:r>
          </a:p>
          <a:p>
            <a:endParaRPr lang="en-US" sz="1200" dirty="0"/>
          </a:p>
          <a:p>
            <a:endParaRPr lang="en-US" sz="1200" dirty="0"/>
          </a:p>
        </p:txBody>
      </p:sp>
    </p:spTree>
    <p:extLst>
      <p:ext uri="{BB962C8B-B14F-4D97-AF65-F5344CB8AC3E}">
        <p14:creationId xmlns:p14="http://schemas.microsoft.com/office/powerpoint/2010/main" val="36053807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Aristotle’s Three Major Branches of  Argument</a:t>
            </a:r>
            <a:r>
              <a:rPr lang="en-US" dirty="0" smtClean="0"/>
              <a:t>: </a:t>
            </a:r>
            <a:endParaRPr lang="en-US" dirty="0"/>
          </a:p>
        </p:txBody>
      </p:sp>
      <p:sp>
        <p:nvSpPr>
          <p:cNvPr id="3" name="Content Placeholder 2"/>
          <p:cNvSpPr>
            <a:spLocks noGrp="1"/>
          </p:cNvSpPr>
          <p:nvPr>
            <p:ph idx="1"/>
          </p:nvPr>
        </p:nvSpPr>
        <p:spPr/>
        <p:txBody>
          <a:bodyPr/>
          <a:lstStyle/>
          <a:p>
            <a:r>
              <a:rPr lang="en-US" b="1" dirty="0"/>
              <a:t>Three major </a:t>
            </a:r>
            <a:r>
              <a:rPr lang="en-US" b="1" dirty="0" smtClean="0"/>
              <a:t>branches:</a:t>
            </a:r>
            <a:r>
              <a:rPr lang="en-US" baseline="30000" dirty="0" smtClean="0"/>
              <a:t> </a:t>
            </a:r>
            <a:r>
              <a:rPr lang="en-US" dirty="0"/>
              <a:t>(van </a:t>
            </a:r>
            <a:r>
              <a:rPr lang="en-US" dirty="0" err="1"/>
              <a:t>Emeren</a:t>
            </a:r>
            <a:r>
              <a:rPr lang="en-US" dirty="0"/>
              <a:t> &amp; </a:t>
            </a:r>
            <a:r>
              <a:rPr lang="en-US" dirty="0" err="1"/>
              <a:t>Grootendorst</a:t>
            </a:r>
            <a:r>
              <a:rPr lang="en-US" dirty="0"/>
              <a:t> 2004)  </a:t>
            </a:r>
            <a:endParaRPr lang="en-US" dirty="0" smtClean="0"/>
          </a:p>
          <a:p>
            <a:endParaRPr lang="en-US" dirty="0"/>
          </a:p>
          <a:p>
            <a:pPr marL="411480" lvl="1" indent="0">
              <a:buNone/>
            </a:pPr>
            <a:r>
              <a:rPr lang="en-US" b="1" dirty="0"/>
              <a:t>Syllogistic Logic</a:t>
            </a:r>
            <a:r>
              <a:rPr lang="en-US" dirty="0"/>
              <a:t>: “</a:t>
            </a:r>
            <a:r>
              <a:rPr lang="en-US" dirty="0" err="1"/>
              <a:t>Analytica</a:t>
            </a:r>
            <a:r>
              <a:rPr lang="en-US" dirty="0"/>
              <a:t>”: Includes inductive and deductive logic; (premises evidently true</a:t>
            </a:r>
            <a:r>
              <a:rPr lang="en-US" dirty="0" smtClean="0"/>
              <a:t>)</a:t>
            </a:r>
          </a:p>
          <a:p>
            <a:pPr marL="411480" lvl="1" indent="0">
              <a:buNone/>
            </a:pPr>
            <a:endParaRPr lang="en-US" dirty="0"/>
          </a:p>
          <a:p>
            <a:pPr marL="411480" lvl="1" indent="0">
              <a:buNone/>
            </a:pPr>
            <a:r>
              <a:rPr lang="en-US" b="1" dirty="0"/>
              <a:t>Dialectic</a:t>
            </a:r>
            <a:r>
              <a:rPr lang="en-US" dirty="0"/>
              <a:t>: “</a:t>
            </a:r>
            <a:r>
              <a:rPr lang="en-US" dirty="0" err="1"/>
              <a:t>Dialectica</a:t>
            </a:r>
            <a:r>
              <a:rPr lang="en-US" dirty="0"/>
              <a:t>” systematic dialogue between “moves” for and against a particular hypothesis; (premises are generally accepted as true) </a:t>
            </a:r>
            <a:endParaRPr lang="en-US" dirty="0" smtClean="0"/>
          </a:p>
          <a:p>
            <a:pPr marL="411480" lvl="1" indent="0">
              <a:buNone/>
            </a:pPr>
            <a:endParaRPr lang="en-US" dirty="0"/>
          </a:p>
          <a:p>
            <a:pPr marL="411480" lvl="1" indent="0">
              <a:buNone/>
            </a:pPr>
            <a:r>
              <a:rPr lang="en-US" b="1" dirty="0"/>
              <a:t>Rhetoric:</a:t>
            </a:r>
            <a:r>
              <a:rPr lang="en-US" dirty="0"/>
              <a:t> “ </a:t>
            </a:r>
            <a:r>
              <a:rPr lang="en-US" dirty="0" err="1"/>
              <a:t>Rhetorica</a:t>
            </a:r>
            <a:r>
              <a:rPr lang="en-US" dirty="0"/>
              <a:t>” : art of persuading a particular audience; (premises need only be plausible)</a:t>
            </a:r>
          </a:p>
          <a:p>
            <a:pPr marL="411480" lvl="1" indent="0">
              <a:buNone/>
            </a:pPr>
            <a:r>
              <a:rPr lang="en-US" sz="1200" dirty="0"/>
              <a:t> van </a:t>
            </a:r>
            <a:r>
              <a:rPr lang="en-US" sz="1200" dirty="0" err="1"/>
              <a:t>Emeren</a:t>
            </a:r>
            <a:r>
              <a:rPr lang="en-US" sz="1200" dirty="0"/>
              <a:t>, F., and </a:t>
            </a:r>
            <a:r>
              <a:rPr lang="en-US" sz="1200" dirty="0" err="1"/>
              <a:t>Grootendorst</a:t>
            </a:r>
            <a:r>
              <a:rPr lang="en-US" sz="1200" dirty="0"/>
              <a:t>, R. (2004). A systematic theory of argumentation: The Pragma-dialectic approach. Cambridge: Cambridge University Press. </a:t>
            </a:r>
          </a:p>
          <a:p>
            <a:endParaRPr lang="en-US" dirty="0"/>
          </a:p>
        </p:txBody>
      </p:sp>
    </p:spTree>
    <p:extLst>
      <p:ext uri="{BB962C8B-B14F-4D97-AF65-F5344CB8AC3E}">
        <p14:creationId xmlns:p14="http://schemas.microsoft.com/office/powerpoint/2010/main" val="32234024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820289"/>
          </a:xfrm>
        </p:spPr>
        <p:txBody>
          <a:bodyPr/>
          <a:lstStyle/>
          <a:p>
            <a:r>
              <a:rPr lang="en-US" sz="3600" dirty="0" smtClean="0"/>
              <a:t>Example of Critical Thinking Questions Combined with Argument Schema (Nussbaum &amp; </a:t>
            </a:r>
            <a:r>
              <a:rPr lang="en-US" sz="3600" dirty="0" err="1" smtClean="0"/>
              <a:t>Schraw</a:t>
            </a:r>
            <a:r>
              <a:rPr lang="en-US" sz="3600" dirty="0" smtClean="0"/>
              <a:t> 2007)</a:t>
            </a:r>
            <a:endParaRPr lang="en-US" sz="3600" dirty="0"/>
          </a:p>
        </p:txBody>
      </p:sp>
      <p:pic>
        <p:nvPicPr>
          <p:cNvPr id="4" name="Content Placeholder 3" descr="Screen Shot 2013-12-06 at 12.21.02 PM.png"/>
          <p:cNvPicPr>
            <a:picLocks noGrp="1" noChangeAspect="1"/>
          </p:cNvPicPr>
          <p:nvPr>
            <p:ph idx="1"/>
          </p:nvPr>
        </p:nvPicPr>
        <p:blipFill>
          <a:blip r:embed="rId2">
            <a:extLst>
              <a:ext uri="{28A0092B-C50C-407E-A947-70E740481C1C}">
                <a14:useLocalDpi xmlns:a14="http://schemas.microsoft.com/office/drawing/2010/main" val="0"/>
              </a:ext>
            </a:extLst>
          </a:blip>
          <a:srcRect l="-69141" r="-69141"/>
          <a:stretch>
            <a:fillRect/>
          </a:stretch>
        </p:blipFill>
        <p:spPr>
          <a:xfrm>
            <a:off x="457200" y="1970088"/>
            <a:ext cx="7620000" cy="4430712"/>
          </a:xfrm>
        </p:spPr>
      </p:pic>
    </p:spTree>
    <p:extLst>
      <p:ext uri="{BB962C8B-B14F-4D97-AF65-F5344CB8AC3E}">
        <p14:creationId xmlns:p14="http://schemas.microsoft.com/office/powerpoint/2010/main" val="32087668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Three: Walton</a:t>
            </a:r>
            <a:endParaRPr lang="en-US" dirty="0"/>
          </a:p>
        </p:txBody>
      </p:sp>
      <p:sp>
        <p:nvSpPr>
          <p:cNvPr id="3" name="Content Placeholder 2"/>
          <p:cNvSpPr>
            <a:spLocks noGrp="1"/>
          </p:cNvSpPr>
          <p:nvPr>
            <p:ph idx="1"/>
          </p:nvPr>
        </p:nvSpPr>
        <p:spPr/>
        <p:txBody>
          <a:bodyPr/>
          <a:lstStyle/>
          <a:p>
            <a:r>
              <a:rPr lang="en-US" dirty="0" smtClean="0"/>
              <a:t>Using Walton to both critically evaluate and generate arguments with various goals: compromise, problem-solution, elucidation of reasoning.</a:t>
            </a:r>
          </a:p>
          <a:p>
            <a:endParaRPr lang="en-US" dirty="0"/>
          </a:p>
          <a:p>
            <a:r>
              <a:rPr lang="en-US" dirty="0" smtClean="0"/>
              <a:t>The handout shows possible questions to use to help understand the argument.</a:t>
            </a:r>
          </a:p>
          <a:p>
            <a:r>
              <a:rPr lang="en-US" dirty="0" smtClean="0"/>
              <a:t>The chart allows for integration of both sides.</a:t>
            </a:r>
          </a:p>
          <a:p>
            <a:endParaRPr lang="en-US" dirty="0"/>
          </a:p>
        </p:txBody>
      </p:sp>
    </p:spTree>
    <p:extLst>
      <p:ext uri="{BB962C8B-B14F-4D97-AF65-F5344CB8AC3E}">
        <p14:creationId xmlns:p14="http://schemas.microsoft.com/office/powerpoint/2010/main" val="35654963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Bayes &amp; Douglas Walton Impact</a:t>
            </a:r>
            <a:endParaRPr lang="en-US" dirty="0"/>
          </a:p>
        </p:txBody>
      </p:sp>
      <p:sp>
        <p:nvSpPr>
          <p:cNvPr id="3" name="Content Placeholder 2"/>
          <p:cNvSpPr>
            <a:spLocks noGrp="1"/>
          </p:cNvSpPr>
          <p:nvPr>
            <p:ph idx="1"/>
          </p:nvPr>
        </p:nvSpPr>
        <p:spPr/>
        <p:txBody>
          <a:bodyPr/>
          <a:lstStyle/>
          <a:p>
            <a:r>
              <a:rPr lang="en-US" dirty="0" smtClean="0"/>
              <a:t>Computerized models of argument</a:t>
            </a:r>
          </a:p>
          <a:p>
            <a:r>
              <a:rPr lang="en-US" dirty="0" smtClean="0"/>
              <a:t>Bayes primarily deals with probabilities of premises and conclusions</a:t>
            </a:r>
          </a:p>
          <a:p>
            <a:r>
              <a:rPr lang="en-US" dirty="0" smtClean="0"/>
              <a:t>Use din law and science and computer science.</a:t>
            </a:r>
            <a:endParaRPr lang="en-US" dirty="0"/>
          </a:p>
        </p:txBody>
      </p:sp>
    </p:spTree>
    <p:extLst>
      <p:ext uri="{BB962C8B-B14F-4D97-AF65-F5344CB8AC3E}">
        <p14:creationId xmlns:p14="http://schemas.microsoft.com/office/powerpoint/2010/main" val="2696508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Studies Show: </a:t>
            </a:r>
            <a:endParaRPr lang="en-US" dirty="0"/>
          </a:p>
        </p:txBody>
      </p:sp>
      <p:sp>
        <p:nvSpPr>
          <p:cNvPr id="3" name="Content Placeholder 2"/>
          <p:cNvSpPr>
            <a:spLocks noGrp="1"/>
          </p:cNvSpPr>
          <p:nvPr>
            <p:ph idx="1"/>
          </p:nvPr>
        </p:nvSpPr>
        <p:spPr>
          <a:xfrm>
            <a:off x="457200" y="1316735"/>
            <a:ext cx="7620000" cy="5210913"/>
          </a:xfrm>
        </p:spPr>
        <p:txBody>
          <a:bodyPr>
            <a:normAutofit fontScale="85000" lnSpcReduction="20000"/>
          </a:bodyPr>
          <a:lstStyle/>
          <a:p>
            <a:r>
              <a:rPr lang="en-US" dirty="0" smtClean="0"/>
              <a:t>Through incorporating argument schema instruction, critical questioning, and dialogue into teaching the research process, students can begin the process of avoiding </a:t>
            </a:r>
            <a:r>
              <a:rPr lang="en-US" dirty="0" err="1" smtClean="0"/>
              <a:t>myside</a:t>
            </a:r>
            <a:r>
              <a:rPr lang="en-US" dirty="0" smtClean="0"/>
              <a:t> bias, and incorporating alternative viewpoints at an early stages of writing the argument research paper including:</a:t>
            </a:r>
          </a:p>
          <a:p>
            <a:pPr lvl="1"/>
            <a:r>
              <a:rPr lang="en-US" dirty="0" smtClean="0"/>
              <a:t>Topic development &amp; </a:t>
            </a:r>
          </a:p>
          <a:p>
            <a:pPr lvl="1"/>
            <a:r>
              <a:rPr lang="en-US" dirty="0" smtClean="0"/>
              <a:t>Evaluation of sources.</a:t>
            </a:r>
          </a:p>
          <a:p>
            <a:pPr lvl="1"/>
            <a:r>
              <a:rPr lang="en-US" dirty="0" smtClean="0"/>
              <a:t>Integration of sources into student’s</a:t>
            </a:r>
            <a:endParaRPr lang="en-US" dirty="0"/>
          </a:p>
          <a:p>
            <a:pPr marL="411480" lvl="1" indent="0">
              <a:buNone/>
            </a:pPr>
            <a:r>
              <a:rPr lang="en-US" dirty="0" smtClean="0"/>
              <a:t> argument or inquiry paper</a:t>
            </a:r>
          </a:p>
          <a:p>
            <a:pPr marL="411480" lvl="1" indent="0">
              <a:buNone/>
            </a:pPr>
            <a:endParaRPr lang="en-US" dirty="0" smtClean="0"/>
          </a:p>
          <a:p>
            <a:r>
              <a:rPr lang="en-US" dirty="0" smtClean="0"/>
              <a:t>Sample Studies:</a:t>
            </a:r>
          </a:p>
          <a:p>
            <a:endParaRPr lang="en-US" dirty="0" smtClean="0"/>
          </a:p>
          <a:p>
            <a:r>
              <a:rPr lang="en-US" sz="1500" dirty="0" err="1" smtClean="0"/>
              <a:t>Alfino</a:t>
            </a:r>
            <a:r>
              <a:rPr lang="en-US" sz="1500" dirty="0" smtClean="0"/>
              <a:t>, M., </a:t>
            </a:r>
            <a:r>
              <a:rPr lang="en-US" sz="1500" dirty="0" err="1" smtClean="0"/>
              <a:t>Pajer</a:t>
            </a:r>
            <a:r>
              <a:rPr lang="en-US" sz="1500" dirty="0" smtClean="0"/>
              <a:t>, M., Pierce, L., Jenks, K.O. (2008) Advancing Critical thinking and information literacy skills in first  year college students. </a:t>
            </a:r>
            <a:r>
              <a:rPr lang="en-US" sz="1500" i="1" dirty="0" smtClean="0"/>
              <a:t>College &amp; Undergraduate Libraries </a:t>
            </a:r>
            <a:r>
              <a:rPr lang="en-US" sz="1500" dirty="0" smtClean="0"/>
              <a:t>15(1-2) 81-97.</a:t>
            </a:r>
          </a:p>
          <a:p>
            <a:r>
              <a:rPr lang="en-US" sz="1500" dirty="0" err="1" smtClean="0"/>
              <a:t>Kobzina</a:t>
            </a:r>
            <a:r>
              <a:rPr lang="en-US" sz="1500" dirty="0" smtClean="0"/>
              <a:t>, N. (2010) . A faculty-librarian partnership: A unique opportunity for course integration. </a:t>
            </a:r>
            <a:r>
              <a:rPr lang="en-US" sz="1500" i="1" dirty="0" smtClean="0"/>
              <a:t>Journal of Library  Administration. </a:t>
            </a:r>
            <a:r>
              <a:rPr lang="en-US" sz="1500" dirty="0" smtClean="0"/>
              <a:t>50. 293-314</a:t>
            </a:r>
            <a:r>
              <a:rPr lang="en-US" sz="1500" i="1" dirty="0" smtClean="0"/>
              <a:t>.</a:t>
            </a:r>
          </a:p>
          <a:p>
            <a:r>
              <a:rPr lang="en-US" sz="1500" dirty="0" smtClean="0"/>
              <a:t>Lupton, M. (2008)Evidence, argument and social responsibility: First-year students’ experiences of information literacy when researching an essay. </a:t>
            </a:r>
            <a:r>
              <a:rPr lang="en-US" sz="1500" i="1" dirty="0" smtClean="0"/>
              <a:t>Higher Education research &amp; Development</a:t>
            </a:r>
            <a:r>
              <a:rPr lang="en-US" sz="1500" dirty="0" smtClean="0"/>
              <a:t>. 27 (4) 399-414.</a:t>
            </a:r>
          </a:p>
          <a:p>
            <a:r>
              <a:rPr lang="en-US" sz="1400" dirty="0"/>
              <a:t>Radcliff, S., &amp; Wong, E. Y. (2015). Evaluation of sources: a new sustainable approach. </a:t>
            </a:r>
            <a:r>
              <a:rPr lang="en-US" sz="1400" i="1" dirty="0"/>
              <a:t>Reference Services Review</a:t>
            </a:r>
            <a:r>
              <a:rPr lang="en-US" sz="1400" dirty="0"/>
              <a:t>, </a:t>
            </a:r>
            <a:r>
              <a:rPr lang="en-US" sz="1400" i="1" dirty="0"/>
              <a:t>43</a:t>
            </a:r>
            <a:r>
              <a:rPr lang="en-US" sz="1400" dirty="0"/>
              <a:t>(2), 231-250. doi:10.1108/RSR-09-2014-0041</a:t>
            </a:r>
            <a:endParaRPr lang="en-US" sz="1500" dirty="0" smtClean="0"/>
          </a:p>
          <a:p>
            <a:r>
              <a:rPr lang="en-US" sz="1500" dirty="0" smtClean="0"/>
              <a:t>Wallace, E. &amp; Jefferson, R.N. (2013). Developing critical thinking skills for information seeking success. </a:t>
            </a:r>
            <a:r>
              <a:rPr lang="en-US" sz="1500" i="1" dirty="0" smtClean="0"/>
              <a:t>New Review  of Academic Librarianship</a:t>
            </a:r>
            <a:r>
              <a:rPr lang="en-US" sz="1500" dirty="0" smtClean="0"/>
              <a:t>. 19 (3). 246-255. </a:t>
            </a:r>
          </a:p>
          <a:p>
            <a:endParaRPr lang="en-US" sz="1500" dirty="0" smtClean="0"/>
          </a:p>
          <a:p>
            <a:endParaRPr lang="en-US" sz="1500" dirty="0" smtClean="0"/>
          </a:p>
        </p:txBody>
      </p:sp>
    </p:spTree>
    <p:extLst>
      <p:ext uri="{BB962C8B-B14F-4D97-AF65-F5344CB8AC3E}">
        <p14:creationId xmlns:p14="http://schemas.microsoft.com/office/powerpoint/2010/main" val="23542270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417638"/>
            <a:ext cx="7620000" cy="5100672"/>
          </a:xfrm>
        </p:spPr>
        <p:txBody>
          <a:bodyPr/>
          <a:lstStyle/>
          <a:p>
            <a:r>
              <a:rPr lang="en-US" dirty="0" smtClean="0"/>
              <a:t>Given the recursive process of writing the argument research paper, teaching argument schema and critical thinking questions, needs to be integrated at all stages of the research and writing process:</a:t>
            </a:r>
          </a:p>
          <a:p>
            <a:endParaRPr lang="en-US" dirty="0" smtClean="0"/>
          </a:p>
          <a:p>
            <a:pPr lvl="1"/>
            <a:r>
              <a:rPr lang="en-US" dirty="0" smtClean="0"/>
              <a:t>Topic development (exploration of </a:t>
            </a:r>
            <a:r>
              <a:rPr lang="en-US" dirty="0" err="1" smtClean="0"/>
              <a:t>myside</a:t>
            </a:r>
            <a:r>
              <a:rPr lang="en-US" dirty="0" smtClean="0"/>
              <a:t> bias) </a:t>
            </a:r>
          </a:p>
          <a:p>
            <a:pPr lvl="1"/>
            <a:r>
              <a:rPr lang="en-US" dirty="0" smtClean="0"/>
              <a:t>Developing a research strategy</a:t>
            </a:r>
          </a:p>
          <a:p>
            <a:pPr lvl="1"/>
            <a:r>
              <a:rPr lang="en-US" dirty="0" smtClean="0"/>
              <a:t>Evaluating sources based on evidence &amp; inclusiveness of alternative viewpoints</a:t>
            </a:r>
          </a:p>
          <a:p>
            <a:pPr lvl="1"/>
            <a:r>
              <a:rPr lang="en-US" dirty="0" smtClean="0"/>
              <a:t>Drafting the argument (including claims, warrants, data, counter-arguments and rebuttals) </a:t>
            </a:r>
          </a:p>
          <a:p>
            <a:pPr lvl="1"/>
            <a:r>
              <a:rPr lang="en-US" dirty="0" smtClean="0"/>
              <a:t>Revising the draft</a:t>
            </a:r>
          </a:p>
          <a:p>
            <a:pPr lvl="1"/>
            <a:r>
              <a:rPr lang="en-US" dirty="0" smtClean="0"/>
              <a:t>Citing sources</a:t>
            </a:r>
          </a:p>
          <a:p>
            <a:endParaRPr lang="en-US" dirty="0"/>
          </a:p>
        </p:txBody>
      </p:sp>
    </p:spTree>
    <p:extLst>
      <p:ext uri="{BB962C8B-B14F-4D97-AF65-F5344CB8AC3E}">
        <p14:creationId xmlns:p14="http://schemas.microsoft.com/office/powerpoint/2010/main" val="18736455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Four</a:t>
            </a:r>
            <a:endParaRPr lang="en-US" dirty="0"/>
          </a:p>
        </p:txBody>
      </p:sp>
      <p:sp>
        <p:nvSpPr>
          <p:cNvPr id="3" name="Content Placeholder 2"/>
          <p:cNvSpPr>
            <a:spLocks noGrp="1"/>
          </p:cNvSpPr>
          <p:nvPr>
            <p:ph idx="1"/>
          </p:nvPr>
        </p:nvSpPr>
        <p:spPr/>
        <p:txBody>
          <a:bodyPr/>
          <a:lstStyle/>
          <a:p>
            <a:r>
              <a:rPr lang="en-US" dirty="0" smtClean="0"/>
              <a:t>Brainstorm ideas about how argument can be integrated into information literacy instruction.</a:t>
            </a:r>
            <a:endParaRPr lang="en-US" dirty="0"/>
          </a:p>
        </p:txBody>
      </p:sp>
    </p:spTree>
    <p:extLst>
      <p:ext uri="{BB962C8B-B14F-4D97-AF65-F5344CB8AC3E}">
        <p14:creationId xmlns:p14="http://schemas.microsoft.com/office/powerpoint/2010/main" val="379920870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10231"/>
          </a:xfrm>
        </p:spPr>
        <p:txBody>
          <a:bodyPr/>
          <a:lstStyle/>
          <a:p>
            <a:pPr algn="ctr"/>
            <a:r>
              <a:rPr lang="en-US" sz="3200" dirty="0" smtClean="0"/>
              <a:t>Works Cited</a:t>
            </a:r>
            <a:endParaRPr lang="en-US" sz="3200" dirty="0"/>
          </a:p>
        </p:txBody>
      </p:sp>
      <p:sp>
        <p:nvSpPr>
          <p:cNvPr id="3" name="Content Placeholder 2"/>
          <p:cNvSpPr>
            <a:spLocks noGrp="1"/>
          </p:cNvSpPr>
          <p:nvPr>
            <p:ph idx="1"/>
          </p:nvPr>
        </p:nvSpPr>
        <p:spPr>
          <a:xfrm>
            <a:off x="457200" y="1243785"/>
            <a:ext cx="7620000" cy="5157015"/>
          </a:xfrm>
        </p:spPr>
        <p:txBody>
          <a:bodyPr>
            <a:normAutofit/>
          </a:bodyPr>
          <a:lstStyle/>
          <a:p>
            <a:pPr marL="114300" indent="0">
              <a:buNone/>
            </a:pPr>
            <a:r>
              <a:rPr lang="en-US" sz="1200" dirty="0" smtClean="0"/>
              <a:t>Graff</a:t>
            </a:r>
            <a:r>
              <a:rPr lang="en-US" sz="1200" dirty="0"/>
              <a:t>, G. (2003) . Clueless in the academe: How schooling obscures the life of </a:t>
            </a:r>
            <a:r>
              <a:rPr lang="en-US" sz="1200" dirty="0" smtClean="0"/>
              <a:t>the </a:t>
            </a:r>
            <a:r>
              <a:rPr lang="en-US" sz="1200" dirty="0"/>
              <a:t>mind. New Haven: Yale </a:t>
            </a:r>
            <a:r>
              <a:rPr lang="en-US" sz="1200" dirty="0" smtClean="0"/>
              <a:t>University 	Press</a:t>
            </a:r>
            <a:r>
              <a:rPr lang="en-US" sz="1200" dirty="0"/>
              <a:t>. </a:t>
            </a:r>
            <a:endParaRPr lang="en-US" sz="1200" dirty="0" smtClean="0"/>
          </a:p>
          <a:p>
            <a:pPr marL="114300" indent="0">
              <a:buNone/>
            </a:pPr>
            <a:r>
              <a:rPr lang="en-US" sz="1200" dirty="0" err="1"/>
              <a:t>Alfino</a:t>
            </a:r>
            <a:r>
              <a:rPr lang="en-US" sz="1200" dirty="0"/>
              <a:t>, M., </a:t>
            </a:r>
            <a:r>
              <a:rPr lang="en-US" sz="1200" dirty="0" err="1"/>
              <a:t>Pajer</a:t>
            </a:r>
            <a:r>
              <a:rPr lang="en-US" sz="1200" dirty="0"/>
              <a:t>, M., Pierce, L., Jenks, K.O. (2008) Advancing Critical thinking and information literacy skills in first  	year college students. </a:t>
            </a:r>
            <a:r>
              <a:rPr lang="en-US" sz="1200" i="1" dirty="0"/>
              <a:t>College &amp; Undergraduate Libraries </a:t>
            </a:r>
            <a:r>
              <a:rPr lang="en-US" sz="1200" dirty="0"/>
              <a:t>15(1-2) 81-97.</a:t>
            </a:r>
          </a:p>
          <a:p>
            <a:pPr marL="114300" indent="0">
              <a:buNone/>
            </a:pPr>
            <a:r>
              <a:rPr lang="en-US" sz="1200" dirty="0" err="1"/>
              <a:t>Kobzina</a:t>
            </a:r>
            <a:r>
              <a:rPr lang="en-US" sz="1200" dirty="0"/>
              <a:t>, N. (2010) . A faculty-librarian partnership: A unique opportunity for course integration. </a:t>
            </a:r>
            <a:r>
              <a:rPr lang="en-US" sz="1200" i="1" dirty="0"/>
              <a:t>Journal of Library  	Administration. </a:t>
            </a:r>
            <a:r>
              <a:rPr lang="en-US" sz="1200" dirty="0"/>
              <a:t>50. 293-314</a:t>
            </a:r>
            <a:r>
              <a:rPr lang="en-US" sz="1200" i="1" dirty="0"/>
              <a:t>.</a:t>
            </a:r>
          </a:p>
          <a:p>
            <a:pPr marL="114300" indent="0">
              <a:buNone/>
            </a:pPr>
            <a:r>
              <a:rPr lang="en-US" sz="1200" dirty="0"/>
              <a:t>Lupton, M. (2008)Evidence, argument and social responsibility: First-year students’ experiences of information 	literacy when researching an essay. </a:t>
            </a:r>
            <a:r>
              <a:rPr lang="en-US" sz="1200" i="1" dirty="0"/>
              <a:t>Higher Education research &amp; Development</a:t>
            </a:r>
            <a:r>
              <a:rPr lang="en-US" sz="1200" dirty="0"/>
              <a:t>. 27 (4) 399-414</a:t>
            </a:r>
            <a:r>
              <a:rPr lang="en-US" sz="1200" dirty="0" smtClean="0"/>
              <a:t>.</a:t>
            </a:r>
          </a:p>
          <a:p>
            <a:pPr marL="114300" indent="0">
              <a:buNone/>
            </a:pPr>
            <a:r>
              <a:rPr lang="en-US" sz="1200" dirty="0"/>
              <a:t>Nussbaum, E. M, &amp; </a:t>
            </a:r>
            <a:r>
              <a:rPr lang="en-US" sz="1200" dirty="0" err="1"/>
              <a:t>Schraw</a:t>
            </a:r>
            <a:r>
              <a:rPr lang="en-US" sz="1200" dirty="0"/>
              <a:t>, G. (2007).  Promoting argument-counterargument integration in students’ writing. </a:t>
            </a:r>
            <a:r>
              <a:rPr lang="en-US" sz="1200" i="1" dirty="0"/>
              <a:t>The </a:t>
            </a:r>
            <a:r>
              <a:rPr lang="en-US" sz="1200" i="1" dirty="0" smtClean="0"/>
              <a:t>	Journal </a:t>
            </a:r>
            <a:r>
              <a:rPr lang="en-US" sz="1200" i="1" dirty="0"/>
              <a:t>of  </a:t>
            </a:r>
            <a:r>
              <a:rPr lang="en-US" sz="1200" i="1" dirty="0" smtClean="0"/>
              <a:t>Experimental </a:t>
            </a:r>
            <a:r>
              <a:rPr lang="en-US" sz="1200" i="1" dirty="0"/>
              <a:t>Education</a:t>
            </a:r>
            <a:r>
              <a:rPr lang="en-US" sz="1200" dirty="0"/>
              <a:t>. 76 (1). 59-92. </a:t>
            </a:r>
          </a:p>
          <a:p>
            <a:pPr marL="114300" indent="0">
              <a:buNone/>
            </a:pPr>
            <a:r>
              <a:rPr lang="en-US" sz="1200" dirty="0"/>
              <a:t>Song, Y. &amp; </a:t>
            </a:r>
            <a:r>
              <a:rPr lang="en-US" sz="1200" dirty="0" err="1"/>
              <a:t>Ferretti</a:t>
            </a:r>
            <a:r>
              <a:rPr lang="en-US" sz="1200" dirty="0"/>
              <a:t>, R. (2012) Teaching critical questions about argumentation through  the revising process: effects of </a:t>
            </a:r>
            <a:r>
              <a:rPr lang="en-US" sz="1200" dirty="0" smtClean="0"/>
              <a:t>	strategy  instruction </a:t>
            </a:r>
            <a:r>
              <a:rPr lang="en-US" sz="1200" dirty="0"/>
              <a:t>on college students’  argumentative essays.  </a:t>
            </a:r>
            <a:r>
              <a:rPr lang="en-US" sz="1200" i="1" dirty="0"/>
              <a:t>Reading and Writing Quarterly </a:t>
            </a:r>
            <a:r>
              <a:rPr lang="en-US" sz="1200" dirty="0"/>
              <a:t> (26) </a:t>
            </a:r>
            <a:r>
              <a:rPr lang="en-US" sz="1200" dirty="0" smtClean="0"/>
              <a:t>	67</a:t>
            </a:r>
            <a:r>
              <a:rPr lang="en-US" sz="1200" dirty="0"/>
              <a:t>-90. DOI:10.1007/ </a:t>
            </a:r>
            <a:r>
              <a:rPr lang="en-US" sz="1200" dirty="0" smtClean="0"/>
              <a:t>s11145</a:t>
            </a:r>
            <a:r>
              <a:rPr lang="en-US" sz="1200" dirty="0"/>
              <a:t>-012-9381-8.</a:t>
            </a:r>
          </a:p>
          <a:p>
            <a:pPr marL="114300" lvl="1" indent="0">
              <a:buClr>
                <a:schemeClr val="accent1"/>
              </a:buClr>
              <a:buNone/>
            </a:pPr>
            <a:r>
              <a:rPr lang="en-US" sz="1200" dirty="0" smtClean="0"/>
              <a:t>van </a:t>
            </a:r>
            <a:r>
              <a:rPr lang="en-US" sz="1200" dirty="0" err="1"/>
              <a:t>Emeren</a:t>
            </a:r>
            <a:r>
              <a:rPr lang="en-US" sz="1200" dirty="0"/>
              <a:t>, F., and </a:t>
            </a:r>
            <a:r>
              <a:rPr lang="en-US" sz="1200" dirty="0" err="1"/>
              <a:t>Grootendorst</a:t>
            </a:r>
            <a:r>
              <a:rPr lang="en-US" sz="1200" dirty="0"/>
              <a:t>, R. (2004). </a:t>
            </a:r>
            <a:r>
              <a:rPr lang="en-US" sz="1200" i="1" dirty="0"/>
              <a:t>A systematic theory of argumentation: The Pragma-dialectic approach. </a:t>
            </a:r>
            <a:r>
              <a:rPr lang="en-US" sz="1200" dirty="0" smtClean="0"/>
              <a:t>	Cambridge</a:t>
            </a:r>
            <a:r>
              <a:rPr lang="en-US" sz="1200" dirty="0"/>
              <a:t>: Cambridge University Press. </a:t>
            </a:r>
            <a:endParaRPr lang="en-US" sz="1200" dirty="0" smtClean="0"/>
          </a:p>
          <a:p>
            <a:pPr marL="114300" lvl="1" indent="0">
              <a:buClr>
                <a:schemeClr val="accent1"/>
              </a:buClr>
              <a:buNone/>
            </a:pPr>
            <a:r>
              <a:rPr lang="en-US" sz="1200" dirty="0"/>
              <a:t>van </a:t>
            </a:r>
            <a:r>
              <a:rPr lang="en-US" sz="1200" dirty="0" err="1"/>
              <a:t>Eemeren</a:t>
            </a:r>
            <a:r>
              <a:rPr lang="en-US" sz="1200" dirty="0"/>
              <a:t>, </a:t>
            </a:r>
            <a:r>
              <a:rPr lang="en-US" sz="1200" dirty="0" err="1"/>
              <a:t>Grootendorst</a:t>
            </a:r>
            <a:r>
              <a:rPr lang="en-US" sz="1200" dirty="0"/>
              <a:t>, </a:t>
            </a:r>
            <a:r>
              <a:rPr lang="en-US" sz="1200" dirty="0" err="1"/>
              <a:t>Henkemans</a:t>
            </a:r>
            <a:r>
              <a:rPr lang="en-US" sz="1200" dirty="0"/>
              <a:t>  (1996). </a:t>
            </a:r>
            <a:r>
              <a:rPr lang="en-US" sz="1200" i="1" dirty="0"/>
              <a:t>Fundamentals of argument theory: A handbook of historical </a:t>
            </a:r>
            <a:r>
              <a:rPr lang="en-US" sz="1200" i="1" dirty="0" smtClean="0"/>
              <a:t>	backgrounds </a:t>
            </a:r>
            <a:r>
              <a:rPr lang="en-US" sz="1200" i="1" dirty="0"/>
              <a:t>and contemporary developments.</a:t>
            </a:r>
            <a:r>
              <a:rPr lang="en-US" sz="1200" dirty="0"/>
              <a:t> Mahwah, New Jersey: Lawrence </a:t>
            </a:r>
            <a:r>
              <a:rPr lang="en-US" sz="1200" dirty="0" err="1"/>
              <a:t>Erblaum</a:t>
            </a:r>
            <a:r>
              <a:rPr lang="en-US" sz="1200" dirty="0"/>
              <a:t>  Associates</a:t>
            </a:r>
            <a:r>
              <a:rPr lang="en-US" sz="1200" dirty="0" smtClean="0"/>
              <a:t>.</a:t>
            </a:r>
          </a:p>
          <a:p>
            <a:pPr marL="114300" indent="0">
              <a:buNone/>
            </a:pPr>
            <a:r>
              <a:rPr lang="en-US" sz="1200" dirty="0" err="1"/>
              <a:t>Toulmin</a:t>
            </a:r>
            <a:r>
              <a:rPr lang="en-US" sz="1200" dirty="0"/>
              <a:t>, S.E. (2003) </a:t>
            </a:r>
            <a:r>
              <a:rPr lang="en-US" sz="1200" i="1" dirty="0"/>
              <a:t>The Uses of Argument</a:t>
            </a:r>
            <a:r>
              <a:rPr lang="en-US" sz="1200" dirty="0"/>
              <a:t>. Updated Edition. Cambridge, U.K. Press Syndicate of </a:t>
            </a:r>
          </a:p>
          <a:p>
            <a:r>
              <a:rPr lang="en-US" sz="1200" dirty="0"/>
              <a:t>	the University of Cambridge. (Originally work published 1958). </a:t>
            </a:r>
          </a:p>
          <a:p>
            <a:pPr marL="114300" indent="0">
              <a:buNone/>
            </a:pPr>
            <a:r>
              <a:rPr lang="en-US" sz="1200" dirty="0" smtClean="0"/>
              <a:t>Wallace</a:t>
            </a:r>
            <a:r>
              <a:rPr lang="en-US" sz="1200" dirty="0"/>
              <a:t>, E. &amp; Jefferson, R.N. (2013). Developing critical thinking </a:t>
            </a:r>
            <a:r>
              <a:rPr lang="en-US" sz="1200" dirty="0" smtClean="0"/>
              <a:t>skills for </a:t>
            </a:r>
            <a:r>
              <a:rPr lang="en-US" sz="1200" dirty="0"/>
              <a:t>information seeking success. </a:t>
            </a:r>
            <a:r>
              <a:rPr lang="en-US" sz="1200" i="1" dirty="0"/>
              <a:t>New </a:t>
            </a:r>
            <a:r>
              <a:rPr lang="en-US" sz="1200" i="1" dirty="0" smtClean="0"/>
              <a:t>Review of 	Academic </a:t>
            </a:r>
            <a:r>
              <a:rPr lang="en-US" sz="1200" i="1" dirty="0"/>
              <a:t>Librarianship</a:t>
            </a:r>
            <a:r>
              <a:rPr lang="en-US" sz="1200" dirty="0"/>
              <a:t>. 19 (3). 246-255. </a:t>
            </a:r>
            <a:endParaRPr lang="en-US" sz="1200" dirty="0" smtClean="0"/>
          </a:p>
          <a:p>
            <a:pPr marL="114300" indent="0">
              <a:buNone/>
            </a:pPr>
            <a:r>
              <a:rPr lang="en-US" sz="1200" dirty="0" smtClean="0"/>
              <a:t>Walton, D. (2005) Argumentation in Dialogic Interaction. </a:t>
            </a:r>
            <a:r>
              <a:rPr lang="en-US" sz="1200" i="1" dirty="0" smtClean="0"/>
              <a:t>Studies in Communication Sciences</a:t>
            </a:r>
          </a:p>
          <a:p>
            <a:pPr marL="114300" indent="0">
              <a:buNone/>
            </a:pPr>
            <a:r>
              <a:rPr lang="en-US" sz="1200" dirty="0"/>
              <a:t>Walton, D. (2008). </a:t>
            </a:r>
            <a:r>
              <a:rPr lang="en-US" sz="1200" i="1" dirty="0"/>
              <a:t>Informal logic: A pragmatic approach</a:t>
            </a:r>
            <a:r>
              <a:rPr lang="en-US" sz="1200" dirty="0"/>
              <a:t>. Cambridge: Cambridge University Press. </a:t>
            </a:r>
            <a:endParaRPr lang="en-US" sz="1200" dirty="0" smtClean="0"/>
          </a:p>
          <a:p>
            <a:pPr marL="114300" indent="0">
              <a:buNone/>
            </a:pPr>
            <a:r>
              <a:rPr lang="en-US" sz="1200" dirty="0"/>
              <a:t>Wolfe, C. (2012) Individual differences in the “</a:t>
            </a:r>
            <a:r>
              <a:rPr lang="en-US" sz="1200" dirty="0" err="1"/>
              <a:t>myside</a:t>
            </a:r>
            <a:r>
              <a:rPr lang="en-US" sz="1200" dirty="0"/>
              <a:t> bias” in reasoning and written argumentation. </a:t>
            </a:r>
            <a:r>
              <a:rPr lang="en-US" sz="1200" i="1" dirty="0"/>
              <a:t>Written 	Communication. </a:t>
            </a:r>
            <a:r>
              <a:rPr lang="en-US" sz="1200" dirty="0"/>
              <a:t>29. 477-501. DOI: 10.1177/0741088312457909</a:t>
            </a:r>
          </a:p>
          <a:p>
            <a:pPr marL="114300" indent="0">
              <a:buNone/>
            </a:pPr>
            <a:endParaRPr lang="en-US" sz="1200" dirty="0"/>
          </a:p>
          <a:p>
            <a:pPr marL="114300" indent="0">
              <a:buNone/>
            </a:pPr>
            <a:endParaRPr lang="en-US" sz="1200" dirty="0" smtClean="0"/>
          </a:p>
          <a:p>
            <a:pPr marL="114300" indent="0">
              <a:buNone/>
            </a:pPr>
            <a:endParaRPr lang="en-US" sz="1200" dirty="0"/>
          </a:p>
          <a:p>
            <a:endParaRPr lang="en-US" sz="1200" dirty="0"/>
          </a:p>
        </p:txBody>
      </p:sp>
    </p:spTree>
    <p:extLst>
      <p:ext uri="{BB962C8B-B14F-4D97-AF65-F5344CB8AC3E}">
        <p14:creationId xmlns:p14="http://schemas.microsoft.com/office/powerpoint/2010/main" val="28831454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473207"/>
          </a:xfrm>
        </p:spPr>
        <p:txBody>
          <a:bodyPr/>
          <a:lstStyle/>
          <a:p>
            <a:r>
              <a:rPr lang="en-US" sz="3200" dirty="0" smtClean="0"/>
              <a:t>The three types of Aristotelian arguments and their characteristics </a:t>
            </a:r>
            <a:r>
              <a:rPr lang="en-US" sz="1800" dirty="0" smtClean="0"/>
              <a:t>(</a:t>
            </a:r>
            <a:r>
              <a:rPr lang="en-US" sz="1800" dirty="0"/>
              <a:t>van </a:t>
            </a:r>
            <a:r>
              <a:rPr lang="en-US" sz="1800" dirty="0" err="1" smtClean="0"/>
              <a:t>Eemeren</a:t>
            </a:r>
            <a:r>
              <a:rPr lang="en-US" sz="1800" dirty="0" smtClean="0"/>
              <a:t>, </a:t>
            </a:r>
            <a:r>
              <a:rPr lang="en-US" sz="1800" dirty="0" err="1" smtClean="0"/>
              <a:t>Grootendorst</a:t>
            </a:r>
            <a:r>
              <a:rPr lang="en-US" sz="1800" dirty="0" smtClean="0"/>
              <a:t>, </a:t>
            </a:r>
            <a:r>
              <a:rPr lang="en-US" sz="1800" dirty="0" err="1" smtClean="0"/>
              <a:t>Henkemans</a:t>
            </a:r>
            <a:r>
              <a:rPr lang="en-US" sz="1800" dirty="0" smtClean="0"/>
              <a:t> 1996</a:t>
            </a:r>
            <a:r>
              <a:rPr lang="en-US" sz="2000" dirty="0" smtClean="0"/>
              <a:t>)</a:t>
            </a:r>
            <a:br>
              <a:rPr lang="en-US" sz="2000" dirty="0" smtClean="0"/>
            </a:br>
            <a:r>
              <a:rPr lang="en-US" sz="1200" dirty="0" smtClean="0"/>
              <a:t>van </a:t>
            </a:r>
            <a:r>
              <a:rPr lang="en-US" sz="1200" dirty="0" err="1"/>
              <a:t>Eemeren</a:t>
            </a:r>
            <a:r>
              <a:rPr lang="en-US" sz="1200" dirty="0"/>
              <a:t>, </a:t>
            </a:r>
            <a:r>
              <a:rPr lang="en-US" sz="1200" dirty="0" err="1"/>
              <a:t>Grootendorst</a:t>
            </a:r>
            <a:r>
              <a:rPr lang="en-US" sz="1200" dirty="0"/>
              <a:t>, </a:t>
            </a:r>
            <a:r>
              <a:rPr lang="en-US" sz="1200" dirty="0" err="1" smtClean="0"/>
              <a:t>Henkemans</a:t>
            </a:r>
            <a:r>
              <a:rPr lang="en-US" sz="1200" dirty="0" smtClean="0"/>
              <a:t>  (1996). Fundamentals of argument theory: A handbook of historical backgrounds and contemporary developments. Mahwah, New Jersey: Lawrence </a:t>
            </a:r>
            <a:r>
              <a:rPr lang="en-US" sz="1200" dirty="0" err="1" smtClean="0"/>
              <a:t>Erblaum</a:t>
            </a:r>
            <a:r>
              <a:rPr lang="en-US" sz="1200" dirty="0"/>
              <a:t> </a:t>
            </a:r>
            <a:r>
              <a:rPr lang="en-US" sz="1200" dirty="0" smtClean="0"/>
              <a:t> Associates.</a:t>
            </a:r>
            <a:endParaRPr lang="en-US" sz="1200" dirty="0"/>
          </a:p>
        </p:txBody>
      </p:sp>
      <p:pic>
        <p:nvPicPr>
          <p:cNvPr id="4" name="Content Placeholder 3" descr="Screen Shot 2016-04-24 at 3.22.29 PM.png"/>
          <p:cNvPicPr>
            <a:picLocks noGrp="1" noChangeAspect="1"/>
          </p:cNvPicPr>
          <p:nvPr>
            <p:ph idx="1"/>
          </p:nvPr>
        </p:nvPicPr>
        <p:blipFill>
          <a:blip r:embed="rId2">
            <a:extLst>
              <a:ext uri="{28A0092B-C50C-407E-A947-70E740481C1C}">
                <a14:useLocalDpi xmlns:a14="http://schemas.microsoft.com/office/drawing/2010/main" val="0"/>
              </a:ext>
            </a:extLst>
          </a:blip>
          <a:srcRect t="-23030" b="-23030"/>
          <a:stretch>
            <a:fillRect/>
          </a:stretch>
        </p:blipFill>
        <p:spPr>
          <a:xfrm>
            <a:off x="267348" y="1747843"/>
            <a:ext cx="7620000" cy="4181627"/>
          </a:xfrm>
        </p:spPr>
      </p:pic>
    </p:spTree>
    <p:extLst>
      <p:ext uri="{BB962C8B-B14F-4D97-AF65-F5344CB8AC3E}">
        <p14:creationId xmlns:p14="http://schemas.microsoft.com/office/powerpoint/2010/main" val="311191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Syllogistic Logic</a:t>
            </a:r>
            <a:r>
              <a:rPr lang="en-US" dirty="0"/>
              <a:t> </a:t>
            </a:r>
            <a:r>
              <a:rPr lang="en-US" dirty="0" smtClean="0"/>
              <a:t>-- Deductive: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29742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5400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Visualization of an enthymeme: </a:t>
            </a:r>
            <a:endParaRPr lang="en-US" sz="3200" dirty="0"/>
          </a:p>
        </p:txBody>
      </p:sp>
      <p:sp>
        <p:nvSpPr>
          <p:cNvPr id="3" name="Content Placeholder 2"/>
          <p:cNvSpPr>
            <a:spLocks noGrp="1"/>
          </p:cNvSpPr>
          <p:nvPr>
            <p:ph idx="1"/>
          </p:nvPr>
        </p:nvSpPr>
        <p:spPr/>
        <p:txBody>
          <a:bodyPr>
            <a:normAutofit/>
          </a:bodyPr>
          <a:lstStyle/>
          <a:p>
            <a:pPr marL="114300" indent="0">
              <a:buNone/>
            </a:pPr>
            <a:r>
              <a:rPr lang="en-US" sz="1400" dirty="0" smtClean="0"/>
              <a:t>The category, humans, </a:t>
            </a:r>
          </a:p>
          <a:p>
            <a:pPr marL="114300" indent="0">
              <a:buNone/>
            </a:pPr>
            <a:r>
              <a:rPr lang="en-US" sz="1400" dirty="0"/>
              <a:t>c</a:t>
            </a:r>
            <a:r>
              <a:rPr lang="en-US" sz="1400" dirty="0" smtClean="0"/>
              <a:t>ontains the  </a:t>
            </a:r>
          </a:p>
          <a:p>
            <a:pPr marL="114300" indent="0">
              <a:buNone/>
            </a:pPr>
            <a:r>
              <a:rPr lang="en-US" sz="1400" dirty="0"/>
              <a:t>c</a:t>
            </a:r>
            <a:r>
              <a:rPr lang="en-US" sz="1400" dirty="0" smtClean="0"/>
              <a:t>ategory, Greeks.</a:t>
            </a:r>
          </a:p>
          <a:p>
            <a:pPr marL="114300" indent="0">
              <a:buNone/>
            </a:pPr>
            <a:r>
              <a:rPr lang="en-US" sz="1400" dirty="0" smtClean="0"/>
              <a:t>Humans have the </a:t>
            </a:r>
          </a:p>
          <a:p>
            <a:pPr marL="114300" indent="0">
              <a:buNone/>
            </a:pPr>
            <a:r>
              <a:rPr lang="en-US" sz="1400" dirty="0"/>
              <a:t>c</a:t>
            </a:r>
            <a:r>
              <a:rPr lang="en-US" sz="1400" dirty="0" smtClean="0"/>
              <a:t>haracteristic</a:t>
            </a:r>
          </a:p>
          <a:p>
            <a:pPr marL="114300" indent="0">
              <a:buNone/>
            </a:pPr>
            <a:r>
              <a:rPr lang="en-US" sz="1400" dirty="0"/>
              <a:t>o</a:t>
            </a:r>
            <a:r>
              <a:rPr lang="en-US" sz="1400" dirty="0" smtClean="0"/>
              <a:t>f mortality;</a:t>
            </a:r>
          </a:p>
          <a:p>
            <a:pPr marL="114300" indent="0">
              <a:buNone/>
            </a:pPr>
            <a:r>
              <a:rPr lang="en-US" sz="1400" dirty="0"/>
              <a:t>t</a:t>
            </a:r>
            <a:r>
              <a:rPr lang="en-US" sz="1400" dirty="0" smtClean="0"/>
              <a:t>herefore so do</a:t>
            </a:r>
          </a:p>
          <a:p>
            <a:pPr marL="114300" indent="0">
              <a:buNone/>
            </a:pPr>
            <a:r>
              <a:rPr lang="en-US" sz="1400" dirty="0" smtClean="0"/>
              <a:t>Greeks. </a:t>
            </a:r>
            <a:endParaRPr lang="en-US" sz="1400" dirty="0"/>
          </a:p>
        </p:txBody>
      </p:sp>
      <p:sp>
        <p:nvSpPr>
          <p:cNvPr id="4" name="Oval 3"/>
          <p:cNvSpPr/>
          <p:nvPr/>
        </p:nvSpPr>
        <p:spPr>
          <a:xfrm>
            <a:off x="2088374" y="1600200"/>
            <a:ext cx="4765943" cy="47525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r>
              <a:rPr lang="en-US" dirty="0" smtClean="0"/>
              <a:t>Humans = Mortal</a:t>
            </a:r>
            <a:endParaRPr lang="en-US" dirty="0"/>
          </a:p>
        </p:txBody>
      </p:sp>
      <p:sp>
        <p:nvSpPr>
          <p:cNvPr id="5" name="Oval 4"/>
          <p:cNvSpPr/>
          <p:nvPr/>
        </p:nvSpPr>
        <p:spPr>
          <a:xfrm>
            <a:off x="3273314" y="2075157"/>
            <a:ext cx="1905068" cy="18656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CCFFCC"/>
                </a:solidFill>
              </a:rPr>
              <a:t>All Greeks = Humans</a:t>
            </a:r>
            <a:endParaRPr lang="en-US" dirty="0">
              <a:solidFill>
                <a:srgbClr val="CCFFCC"/>
              </a:solidFill>
            </a:endParaRPr>
          </a:p>
        </p:txBody>
      </p:sp>
    </p:spTree>
    <p:extLst>
      <p:ext uri="{BB962C8B-B14F-4D97-AF65-F5344CB8AC3E}">
        <p14:creationId xmlns:p14="http://schemas.microsoft.com/office/powerpoint/2010/main" val="42587433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a:t>
            </a:r>
            <a:endParaRPr lang="en-US" dirty="0"/>
          </a:p>
        </p:txBody>
      </p:sp>
      <p:sp>
        <p:nvSpPr>
          <p:cNvPr id="3" name="Content Placeholder 2"/>
          <p:cNvSpPr>
            <a:spLocks noGrp="1"/>
          </p:cNvSpPr>
          <p:nvPr>
            <p:ph idx="1"/>
          </p:nvPr>
        </p:nvSpPr>
        <p:spPr/>
        <p:txBody>
          <a:bodyPr/>
          <a:lstStyle/>
          <a:p>
            <a:r>
              <a:rPr lang="en-US" dirty="0" smtClean="0"/>
              <a:t>All predators hunt</a:t>
            </a:r>
          </a:p>
          <a:p>
            <a:r>
              <a:rPr lang="en-US" dirty="0" smtClean="0"/>
              <a:t>Some pets are predators</a:t>
            </a:r>
          </a:p>
          <a:p>
            <a:r>
              <a:rPr lang="en-US" dirty="0" smtClean="0"/>
              <a:t>Some pets hunt</a:t>
            </a:r>
          </a:p>
          <a:p>
            <a:endParaRPr lang="en-US" dirty="0"/>
          </a:p>
          <a:p>
            <a:r>
              <a:rPr lang="en-US" dirty="0" smtClean="0"/>
              <a:t>No work is fun</a:t>
            </a:r>
          </a:p>
          <a:p>
            <a:r>
              <a:rPr lang="en-US" dirty="0" smtClean="0"/>
              <a:t>Sewing is work</a:t>
            </a:r>
          </a:p>
          <a:p>
            <a:r>
              <a:rPr lang="en-US" dirty="0" smtClean="0"/>
              <a:t>Sewing is not fun</a:t>
            </a:r>
          </a:p>
          <a:p>
            <a:endParaRPr lang="en-US" dirty="0"/>
          </a:p>
          <a:p>
            <a:r>
              <a:rPr lang="en-US" dirty="0" smtClean="0"/>
              <a:t>Some caterpillars become butterflies</a:t>
            </a:r>
          </a:p>
          <a:p>
            <a:r>
              <a:rPr lang="en-US" dirty="0" smtClean="0"/>
              <a:t>No eels become butterflies</a:t>
            </a:r>
          </a:p>
          <a:p>
            <a:r>
              <a:rPr lang="en-US" dirty="0" smtClean="0"/>
              <a:t>Some caterpillars are not eels</a:t>
            </a:r>
          </a:p>
          <a:p>
            <a:endParaRPr lang="en-US" dirty="0"/>
          </a:p>
          <a:p>
            <a:endParaRPr lang="en-US" dirty="0"/>
          </a:p>
        </p:txBody>
      </p:sp>
    </p:spTree>
    <p:extLst>
      <p:ext uri="{BB962C8B-B14F-4D97-AF65-F5344CB8AC3E}">
        <p14:creationId xmlns:p14="http://schemas.microsoft.com/office/powerpoint/2010/main" val="25218144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3973</TotalTime>
  <Words>3763</Words>
  <Application>Microsoft Macintosh PowerPoint</Application>
  <PresentationFormat>On-screen Show (4:3)</PresentationFormat>
  <Paragraphs>412</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Adjacency</vt:lpstr>
      <vt:lpstr>Re-Framing the ‘Conversation’  as Argument </vt:lpstr>
      <vt:lpstr>Abstract:</vt:lpstr>
      <vt:lpstr>Working Definition of Argument: </vt:lpstr>
      <vt:lpstr>Greek Roots of Argument Theory</vt:lpstr>
      <vt:lpstr>Aristotle’s Three Major Branches of  Argument: </vt:lpstr>
      <vt:lpstr>The three types of Aristotelian arguments and their characteristics (van Eemeren, Grootendorst, Henkemans 1996) van Eemeren, Grootendorst, Henkemans  (1996). Fundamentals of argument theory: A handbook of historical backgrounds and contemporary developments. Mahwah, New Jersey: Lawrence Erblaum  Associates.</vt:lpstr>
      <vt:lpstr>Syllogistic Logic -- Deductive:</vt:lpstr>
      <vt:lpstr>Visualization of an enthymeme: </vt:lpstr>
      <vt:lpstr>Other forms: </vt:lpstr>
      <vt:lpstr>Deductive Arguments are: </vt:lpstr>
      <vt:lpstr>Deductive arguments</vt:lpstr>
      <vt:lpstr>Syllogistic Logic -- Inductive</vt:lpstr>
      <vt:lpstr>Inductive arguments are: </vt:lpstr>
      <vt:lpstr>Examples of strong/weak &amp; cogent and uncogent arguments</vt:lpstr>
      <vt:lpstr>Your turn: Work with a partner on Handout one</vt:lpstr>
      <vt:lpstr>Dialectical Argument</vt:lpstr>
      <vt:lpstr>Example of “moves” or “loci”) in a Dialectical Argument (van Eemeren, Grootendurst 2004) </vt:lpstr>
      <vt:lpstr>The dialectic “moves” </vt:lpstr>
      <vt:lpstr>Rhetoric – Aristotle – to Cicero- Modern Times</vt:lpstr>
      <vt:lpstr>Ethos, Pathos, Logos</vt:lpstr>
      <vt:lpstr>Fallacies: </vt:lpstr>
      <vt:lpstr>The “New Rhetoric” of Chaim Perelman and Lucie Olbrechts-Tyteca (1950’s)</vt:lpstr>
      <vt:lpstr>Components of the New Rhetoric: </vt:lpstr>
      <vt:lpstr>Rhetoric and Composition or Academic Writing</vt:lpstr>
      <vt:lpstr>The Setting for Teaching Argument: Teaching the Recursive Process of Writing the Argument Research Paper From Cappella University’s Writing  Process Manual</vt:lpstr>
      <vt:lpstr>The Problem:</vt:lpstr>
      <vt:lpstr>Toulmin’s Model: Leong, P. A. (2013) Thinking Critically: A look at students’ critiques of a                    research article. Higher Education Research &amp;  Development. 32(4).575-589.</vt:lpstr>
      <vt:lpstr>Handout two: Toulmin </vt:lpstr>
      <vt:lpstr>Traditional ways of evaluating: Check for Timeliness and Relevance  and Quality</vt:lpstr>
      <vt:lpstr>Is it Scholarly?</vt:lpstr>
      <vt:lpstr>Using the Framework</vt:lpstr>
      <vt:lpstr>Scholarship is a ‘Conversation’:  Also  Do a Content Analysis of the Argument (Radcliff &amp; Wong 2014)</vt:lpstr>
      <vt:lpstr>Example Argument from an  Article Abstract:</vt:lpstr>
      <vt:lpstr>Claim</vt:lpstr>
      <vt:lpstr>Evidence</vt:lpstr>
      <vt:lpstr>Reasoning &amp; Assumptions</vt:lpstr>
      <vt:lpstr>Alternative or Opposing Viewpoints</vt:lpstr>
      <vt:lpstr>Credibility: Traditional</vt:lpstr>
      <vt:lpstr>More on Credibility: Use Ethos, Pathos, Logos</vt:lpstr>
      <vt:lpstr>Credibility: Authority is Constructed and Contextual</vt:lpstr>
      <vt:lpstr>Reliability: Traditional</vt:lpstr>
      <vt:lpstr>Reliability: Contextualized and Framed as Argument</vt:lpstr>
      <vt:lpstr>Bringing the dialectic back</vt:lpstr>
      <vt:lpstr>Pragma-Dialectics (van Eemeren, Grouttendorst</vt:lpstr>
      <vt:lpstr>Douglas Walton:</vt:lpstr>
      <vt:lpstr>Diagram (Walton, 2005) </vt:lpstr>
      <vt:lpstr>Quote from Walton (2005) </vt:lpstr>
      <vt:lpstr>Graphic Representation of a Complex Argument Patterson, F. (2011) Visualising the Critical                                                                                   thinking process. Issues. 95 (June)  36-41 </vt:lpstr>
      <vt:lpstr>Studies show:</vt:lpstr>
      <vt:lpstr>Example of Critical Thinking Questions Combined with Argument Schema (Nussbaum &amp; Schraw 2007)</vt:lpstr>
      <vt:lpstr>Handout Three: Walton</vt:lpstr>
      <vt:lpstr>Thomas Bayes &amp; Douglas Walton Impact</vt:lpstr>
      <vt:lpstr>Library Studies Show: </vt:lpstr>
      <vt:lpstr>Conclusion:</vt:lpstr>
      <vt:lpstr>Handout Four</vt:lpstr>
      <vt:lpstr>Works Cited</vt:lpstr>
    </vt:vector>
  </TitlesOfParts>
  <Company>CSU East Bay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Argument Schema,  Dialogue and Critical Thinking into  Research and Writing  Instruction for Lower Division  Undergraduates </dc:title>
  <dc:creator>Sharon  Radcliff</dc:creator>
  <cp:lastModifiedBy>Sharon Radcliff</cp:lastModifiedBy>
  <cp:revision>74</cp:revision>
  <cp:lastPrinted>2013-12-06T21:15:14Z</cp:lastPrinted>
  <dcterms:created xsi:type="dcterms:W3CDTF">2013-12-05T23:58:34Z</dcterms:created>
  <dcterms:modified xsi:type="dcterms:W3CDTF">2016-05-03T21:40:49Z</dcterms:modified>
</cp:coreProperties>
</file>