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65" r:id="rId5"/>
    <p:sldId id="260" r:id="rId6"/>
    <p:sldId id="259" r:id="rId7"/>
    <p:sldId id="266" r:id="rId8"/>
    <p:sldId id="267" r:id="rId9"/>
    <p:sldId id="268" r:id="rId10"/>
    <p:sldId id="270" r:id="rId11"/>
    <p:sldId id="263" r:id="rId12"/>
    <p:sldId id="262" r:id="rId13"/>
    <p:sldId id="264" r:id="rId14"/>
    <p:sldId id="269"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103" d="100"/>
          <a:sy n="103" d="100"/>
        </p:scale>
        <p:origin x="15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Grade Distribution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Sheet1!$A$1:$A$4</c:f>
              <c:strCache>
                <c:ptCount val="4"/>
                <c:pt idx="0">
                  <c:v>A</c:v>
                </c:pt>
                <c:pt idx="1">
                  <c:v>B</c:v>
                </c:pt>
                <c:pt idx="2">
                  <c:v>C</c:v>
                </c:pt>
                <c:pt idx="3">
                  <c:v>D</c:v>
                </c:pt>
              </c:strCache>
            </c:strRef>
          </c:cat>
          <c:val>
            <c:numRef>
              <c:f>Sheet1!$B$1:$B$4</c:f>
              <c:numCache>
                <c:formatCode>General</c:formatCode>
                <c:ptCount val="4"/>
                <c:pt idx="0">
                  <c:v>7</c:v>
                </c:pt>
                <c:pt idx="1">
                  <c:v>6</c:v>
                </c:pt>
                <c:pt idx="2">
                  <c:v>2</c:v>
                </c:pt>
                <c:pt idx="3">
                  <c:v>3</c:v>
                </c:pt>
              </c:numCache>
            </c:numRef>
          </c:val>
        </c:ser>
        <c:dLbls>
          <c:showLegendKey val="0"/>
          <c:showVal val="0"/>
          <c:showCatName val="0"/>
          <c:showSerName val="0"/>
          <c:showPercent val="0"/>
          <c:showBubbleSize val="0"/>
        </c:dLbls>
        <c:gapWidth val="219"/>
        <c:overlap val="-27"/>
        <c:axId val="153733672"/>
        <c:axId val="8351248"/>
      </c:barChart>
      <c:lineChart>
        <c:grouping val="standard"/>
        <c:varyColors val="0"/>
        <c:ser>
          <c:idx val="1"/>
          <c:order val="1"/>
          <c:spPr>
            <a:ln w="28575" cap="rnd">
              <a:solidFill>
                <a:schemeClr val="accent2"/>
              </a:solidFill>
              <a:round/>
            </a:ln>
            <a:effectLst/>
          </c:spPr>
          <c:marker>
            <c:symbol val="none"/>
          </c:marker>
          <c:cat>
            <c:strRef>
              <c:f>Sheet1!$A$1:$A$4</c:f>
              <c:strCache>
                <c:ptCount val="4"/>
                <c:pt idx="0">
                  <c:v>A</c:v>
                </c:pt>
                <c:pt idx="1">
                  <c:v>B</c:v>
                </c:pt>
                <c:pt idx="2">
                  <c:v>C</c:v>
                </c:pt>
                <c:pt idx="3">
                  <c:v>D</c:v>
                </c:pt>
              </c:strCache>
            </c:strRef>
          </c:cat>
          <c:val>
            <c:numRef>
              <c:f>Sheet1!$C$1:$C$4</c:f>
              <c:numCache>
                <c:formatCode>0%</c:formatCode>
                <c:ptCount val="4"/>
                <c:pt idx="0">
                  <c:v>0.3888888888888889</c:v>
                </c:pt>
                <c:pt idx="1">
                  <c:v>0.33333333333333331</c:v>
                </c:pt>
                <c:pt idx="2">
                  <c:v>0.1111111111111111</c:v>
                </c:pt>
                <c:pt idx="3">
                  <c:v>0.16666666666666666</c:v>
                </c:pt>
              </c:numCache>
            </c:numRef>
          </c:val>
          <c:smooth val="0"/>
        </c:ser>
        <c:dLbls>
          <c:showLegendKey val="0"/>
          <c:showVal val="0"/>
          <c:showCatName val="0"/>
          <c:showSerName val="0"/>
          <c:showPercent val="0"/>
          <c:showBubbleSize val="0"/>
        </c:dLbls>
        <c:marker val="1"/>
        <c:smooth val="0"/>
        <c:axId val="107242600"/>
        <c:axId val="107577336"/>
      </c:lineChart>
      <c:catAx>
        <c:axId val="15373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1248"/>
        <c:crosses val="autoZero"/>
        <c:auto val="1"/>
        <c:lblAlgn val="ctr"/>
        <c:lblOffset val="100"/>
        <c:noMultiLvlLbl val="0"/>
      </c:catAx>
      <c:valAx>
        <c:axId val="835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33672"/>
        <c:crosses val="autoZero"/>
        <c:crossBetween val="between"/>
      </c:valAx>
      <c:valAx>
        <c:axId val="10757733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42600"/>
        <c:crosses val="max"/>
        <c:crossBetween val="between"/>
      </c:valAx>
      <c:catAx>
        <c:axId val="107242600"/>
        <c:scaling>
          <c:orientation val="minMax"/>
        </c:scaling>
        <c:delete val="1"/>
        <c:axPos val="b"/>
        <c:numFmt formatCode="General" sourceLinked="1"/>
        <c:majorTickMark val="none"/>
        <c:minorTickMark val="none"/>
        <c:tickLblPos val="nextTo"/>
        <c:crossAx val="1075773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F7DF7E-70BF-4D4D-8FF7-2BEDB7006BE4}" type="datetimeFigureOut">
              <a:rPr lang="en-US" smtClean="0"/>
              <a:t>5/3/2016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CC8D37-9A4A-4C97-8CD5-408860441D0E}" type="slidenum">
              <a:rPr lang="en-US" smtClean="0"/>
              <a:t>‹#›</a:t>
            </a:fld>
            <a:endParaRPr lang="en-US" dirty="0"/>
          </a:p>
        </p:txBody>
      </p:sp>
    </p:spTree>
    <p:extLst>
      <p:ext uri="{BB962C8B-B14F-4D97-AF65-F5344CB8AC3E}">
        <p14:creationId xmlns:p14="http://schemas.microsoft.com/office/powerpoint/2010/main" val="340664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ED52E6-D952-4EF6-A7D0-19624B6F8F71}" type="datetimeFigureOut">
              <a:rPr lang="en-US" smtClean="0"/>
              <a:t>5/3/2016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4CD318-B4E4-42E5-BA10-0C60C0F1D9C6}" type="slidenum">
              <a:rPr lang="en-US" smtClean="0"/>
              <a:t>‹#›</a:t>
            </a:fld>
            <a:endParaRPr lang="en-US" dirty="0"/>
          </a:p>
        </p:txBody>
      </p:sp>
    </p:spTree>
    <p:extLst>
      <p:ext uri="{BB962C8B-B14F-4D97-AF65-F5344CB8AC3E}">
        <p14:creationId xmlns:p14="http://schemas.microsoft.com/office/powerpoint/2010/main" val="159299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 of yourself, 30 second thesis statement</a:t>
            </a:r>
          </a:p>
          <a:p>
            <a:r>
              <a:rPr lang="en-US" dirty="0" smtClean="0"/>
              <a:t>1-2 minutes</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1</a:t>
            </a:fld>
            <a:endParaRPr lang="en-US"/>
          </a:p>
        </p:txBody>
      </p:sp>
    </p:spTree>
    <p:extLst>
      <p:ext uri="{BB962C8B-B14F-4D97-AF65-F5344CB8AC3E}">
        <p14:creationId xmlns:p14="http://schemas.microsoft.com/office/powerpoint/2010/main" val="240342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Framework</a:t>
            </a:r>
            <a:r>
              <a:rPr lang="en-US" baseline="0" dirty="0" smtClean="0"/>
              <a:t> </a:t>
            </a:r>
            <a:r>
              <a:rPr lang="en-US" baseline="0" dirty="0" smtClean="0"/>
              <a:t>applicable learning activities DON’T have to be completely new and unique to your and your class—they just mean you need to be looking for learning activities that incorporate Framework principles and threshold concepts!</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10</a:t>
            </a:fld>
            <a:endParaRPr lang="en-US"/>
          </a:p>
        </p:txBody>
      </p:sp>
    </p:spTree>
    <p:extLst>
      <p:ext uri="{BB962C8B-B14F-4D97-AF65-F5344CB8AC3E}">
        <p14:creationId xmlns:p14="http://schemas.microsoft.com/office/powerpoint/2010/main" val="36471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11</a:t>
            </a:fld>
            <a:endParaRPr lang="en-US"/>
          </a:p>
        </p:txBody>
      </p:sp>
    </p:spTree>
    <p:extLst>
      <p:ext uri="{BB962C8B-B14F-4D97-AF65-F5344CB8AC3E}">
        <p14:creationId xmlns:p14="http://schemas.microsoft.com/office/powerpoint/2010/main" val="359724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12</a:t>
            </a:fld>
            <a:endParaRPr lang="en-US"/>
          </a:p>
        </p:txBody>
      </p:sp>
    </p:spTree>
    <p:extLst>
      <p:ext uri="{BB962C8B-B14F-4D97-AF65-F5344CB8AC3E}">
        <p14:creationId xmlns:p14="http://schemas.microsoft.com/office/powerpoint/2010/main" val="143706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13</a:t>
            </a:fld>
            <a:endParaRPr lang="en-US" dirty="0"/>
          </a:p>
        </p:txBody>
      </p:sp>
    </p:spTree>
    <p:extLst>
      <p:ext uri="{BB962C8B-B14F-4D97-AF65-F5344CB8AC3E}">
        <p14:creationId xmlns:p14="http://schemas.microsoft.com/office/powerpoint/2010/main" val="160033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14</a:t>
            </a:fld>
            <a:endParaRPr lang="en-US" dirty="0"/>
          </a:p>
        </p:txBody>
      </p:sp>
    </p:spTree>
    <p:extLst>
      <p:ext uri="{BB962C8B-B14F-4D97-AF65-F5344CB8AC3E}">
        <p14:creationId xmlns:p14="http://schemas.microsoft.com/office/powerpoint/2010/main" val="47596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p>
        </p:txBody>
      </p:sp>
      <p:sp>
        <p:nvSpPr>
          <p:cNvPr id="4" name="Slide Number Placeholder 3"/>
          <p:cNvSpPr>
            <a:spLocks noGrp="1"/>
          </p:cNvSpPr>
          <p:nvPr>
            <p:ph type="sldNum" sz="quarter" idx="10"/>
          </p:nvPr>
        </p:nvSpPr>
        <p:spPr/>
        <p:txBody>
          <a:bodyPr/>
          <a:lstStyle/>
          <a:p>
            <a:fld id="{274CD318-B4E4-42E5-BA10-0C60C0F1D9C6}" type="slidenum">
              <a:rPr lang="en-US" smtClean="0"/>
              <a:t>2</a:t>
            </a:fld>
            <a:endParaRPr lang="en-US"/>
          </a:p>
        </p:txBody>
      </p:sp>
    </p:spTree>
    <p:extLst>
      <p:ext uri="{BB962C8B-B14F-4D97-AF65-F5344CB8AC3E}">
        <p14:creationId xmlns:p14="http://schemas.microsoft.com/office/powerpoint/2010/main" val="299992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2-3 minutes total</a:t>
            </a:r>
          </a:p>
        </p:txBody>
      </p:sp>
      <p:sp>
        <p:nvSpPr>
          <p:cNvPr id="4" name="Slide Number Placeholder 3"/>
          <p:cNvSpPr>
            <a:spLocks noGrp="1"/>
          </p:cNvSpPr>
          <p:nvPr>
            <p:ph type="sldNum" sz="quarter" idx="10"/>
          </p:nvPr>
        </p:nvSpPr>
        <p:spPr/>
        <p:txBody>
          <a:bodyPr/>
          <a:lstStyle/>
          <a:p>
            <a:fld id="{274CD318-B4E4-42E5-BA10-0C60C0F1D9C6}" type="slidenum">
              <a:rPr lang="en-US" smtClean="0"/>
              <a:t>3</a:t>
            </a:fld>
            <a:endParaRPr lang="en-US"/>
          </a:p>
        </p:txBody>
      </p:sp>
    </p:spTree>
    <p:extLst>
      <p:ext uri="{BB962C8B-B14F-4D97-AF65-F5344CB8AC3E}">
        <p14:creationId xmlns:p14="http://schemas.microsoft.com/office/powerpoint/2010/main" val="193036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minutes total</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4</a:t>
            </a:fld>
            <a:endParaRPr lang="en-US"/>
          </a:p>
        </p:txBody>
      </p:sp>
    </p:spTree>
    <p:extLst>
      <p:ext uri="{BB962C8B-B14F-4D97-AF65-F5344CB8AC3E}">
        <p14:creationId xmlns:p14="http://schemas.microsoft.com/office/powerpoint/2010/main" val="153479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Institutionally mandated</a:t>
            </a:r>
            <a:r>
              <a:rPr lang="en-US" baseline="0" dirty="0" smtClean="0"/>
              <a:t> outcomes</a:t>
            </a:r>
            <a:endParaRPr lang="en-US" dirty="0"/>
          </a:p>
        </p:txBody>
      </p:sp>
      <p:sp>
        <p:nvSpPr>
          <p:cNvPr id="4" name="Slide Number Placeholder 3"/>
          <p:cNvSpPr>
            <a:spLocks noGrp="1"/>
          </p:cNvSpPr>
          <p:nvPr>
            <p:ph type="sldNum" sz="quarter" idx="10"/>
          </p:nvPr>
        </p:nvSpPr>
        <p:spPr/>
        <p:txBody>
          <a:bodyPr/>
          <a:lstStyle/>
          <a:p>
            <a:fld id="{274CD318-B4E4-42E5-BA10-0C60C0F1D9C6}" type="slidenum">
              <a:rPr lang="en-US" smtClean="0"/>
              <a:t>5</a:t>
            </a:fld>
            <a:endParaRPr lang="en-US"/>
          </a:p>
        </p:txBody>
      </p:sp>
    </p:spTree>
    <p:extLst>
      <p:ext uri="{BB962C8B-B14F-4D97-AF65-F5344CB8AC3E}">
        <p14:creationId xmlns:p14="http://schemas.microsoft.com/office/powerpoint/2010/main" val="343042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p:txBody>
      </p:sp>
      <p:sp>
        <p:nvSpPr>
          <p:cNvPr id="4" name="Slide Number Placeholder 3"/>
          <p:cNvSpPr>
            <a:spLocks noGrp="1"/>
          </p:cNvSpPr>
          <p:nvPr>
            <p:ph type="sldNum" sz="quarter" idx="10"/>
          </p:nvPr>
        </p:nvSpPr>
        <p:spPr/>
        <p:txBody>
          <a:bodyPr/>
          <a:lstStyle/>
          <a:p>
            <a:fld id="{274CD318-B4E4-42E5-BA10-0C60C0F1D9C6}" type="slidenum">
              <a:rPr lang="en-US" smtClean="0"/>
              <a:t>6</a:t>
            </a:fld>
            <a:endParaRPr lang="en-US"/>
          </a:p>
        </p:txBody>
      </p:sp>
    </p:spTree>
    <p:extLst>
      <p:ext uri="{BB962C8B-B14F-4D97-AF65-F5344CB8AC3E}">
        <p14:creationId xmlns:p14="http://schemas.microsoft.com/office/powerpoint/2010/main" val="97659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CD318-B4E4-42E5-BA10-0C60C0F1D9C6}" type="slidenum">
              <a:rPr lang="en-US" smtClean="0"/>
              <a:t>7</a:t>
            </a:fld>
            <a:endParaRPr lang="en-US"/>
          </a:p>
        </p:txBody>
      </p:sp>
    </p:spTree>
    <p:extLst>
      <p:ext uri="{BB962C8B-B14F-4D97-AF65-F5344CB8AC3E}">
        <p14:creationId xmlns:p14="http://schemas.microsoft.com/office/powerpoint/2010/main" val="174146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CD318-B4E4-42E5-BA10-0C60C0F1D9C6}" type="slidenum">
              <a:rPr lang="en-US" smtClean="0"/>
              <a:t>8</a:t>
            </a:fld>
            <a:endParaRPr lang="en-US"/>
          </a:p>
        </p:txBody>
      </p:sp>
    </p:spTree>
    <p:extLst>
      <p:ext uri="{BB962C8B-B14F-4D97-AF65-F5344CB8AC3E}">
        <p14:creationId xmlns:p14="http://schemas.microsoft.com/office/powerpoint/2010/main" val="48275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CD318-B4E4-42E5-BA10-0C60C0F1D9C6}" type="slidenum">
              <a:rPr lang="en-US" smtClean="0"/>
              <a:t>9</a:t>
            </a:fld>
            <a:endParaRPr lang="en-US"/>
          </a:p>
        </p:txBody>
      </p:sp>
    </p:spTree>
    <p:extLst>
      <p:ext uri="{BB962C8B-B14F-4D97-AF65-F5344CB8AC3E}">
        <p14:creationId xmlns:p14="http://schemas.microsoft.com/office/powerpoint/2010/main" val="400534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5/3/2016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5/3/2016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lastore.ala.org/detail.aspx?ID=2889" TargetMode="External"/><Relationship Id="rId3" Type="http://schemas.openxmlformats.org/officeDocument/2006/relationships/hyperlink" Target="https://docs.google.com/document/d/1hJhPJwBwMQsm2IkNbQPu7lH-KCSyl4sa_Eb9HO7x-08/edit?usp=sharing" TargetMode="External"/><Relationship Id="rId7" Type="http://schemas.openxmlformats.org/officeDocument/2006/relationships/hyperlink" Target="https://www.alastore.ala.org/detail.aspx?ID=1093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cs.google.com/document/d/1-wFvSo1RfiB21cMwTmI7E79VI9i94vMRuv7FDIyhy-s/edit?usp=sharing" TargetMode="External"/><Relationship Id="rId5" Type="http://schemas.openxmlformats.org/officeDocument/2006/relationships/hyperlink" Target="https://docs.google.com/document/d/1qrz5AFeqGxyG5JL3q9jm2Tqr9NXQKZnZ9N6g33rDC9I/edit?usp=sharing" TargetMode="External"/><Relationship Id="rId4" Type="http://schemas.openxmlformats.org/officeDocument/2006/relationships/hyperlink" Target="https://docs.google.com/document/d/1eOrrdPcgOTY44OtdfylZeE3SjO1ih-GpqA5xWF4hy2o/edit?usp=sharing" TargetMode="External"/><Relationship Id="rId9" Type="http://schemas.openxmlformats.org/officeDocument/2006/relationships/hyperlink" Target="https://www.alastore.ala.org/detail.aspx?ID=2721"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la.org/acrl/standards/ilframewo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www.bakersfieldcollege.edu/library/" TargetMode="External"/><Relationship Id="rId4" Type="http://schemas.openxmlformats.org/officeDocument/2006/relationships/hyperlink" Target="https://www.bakersfieldcollege.edu/scorecard/profi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ittees.kccd.edu/sites/committees.kccd.edu/files/LIBR%20B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ReFraming</a:t>
            </a:r>
            <a:r>
              <a:rPr lang="en-US" dirty="0" smtClean="0"/>
              <a:t> Backward Design: How to Revive Library Instruction for Student Success</a:t>
            </a:r>
            <a:endParaRPr lang="en-US" dirty="0"/>
          </a:p>
        </p:txBody>
      </p:sp>
      <p:sp>
        <p:nvSpPr>
          <p:cNvPr id="3" name="Subtitle 2"/>
          <p:cNvSpPr>
            <a:spLocks noGrp="1"/>
          </p:cNvSpPr>
          <p:nvPr>
            <p:ph type="subTitle" idx="1"/>
          </p:nvPr>
        </p:nvSpPr>
        <p:spPr/>
        <p:txBody>
          <a:bodyPr/>
          <a:lstStyle/>
          <a:p>
            <a:r>
              <a:rPr lang="en-US" dirty="0" smtClean="0"/>
              <a:t>Faith </a:t>
            </a:r>
            <a:r>
              <a:rPr lang="en-US" dirty="0" err="1" smtClean="0"/>
              <a:t>Bradham</a:t>
            </a:r>
            <a:r>
              <a:rPr lang="en-US" dirty="0"/>
              <a:t> </a:t>
            </a:r>
            <a:r>
              <a:rPr lang="en-US" dirty="0" smtClean="0"/>
              <a:t>| Reference Librarian | Bakersfield College</a:t>
            </a:r>
            <a:endParaRPr lang="en-US" dirty="0"/>
          </a:p>
        </p:txBody>
      </p:sp>
    </p:spTree>
    <p:extLst>
      <p:ext uri="{BB962C8B-B14F-4D97-AF65-F5344CB8AC3E}">
        <p14:creationId xmlns:p14="http://schemas.microsoft.com/office/powerpoint/2010/main" val="28259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Nitty </a:t>
            </a:r>
            <a:r>
              <a:rPr lang="en-US" dirty="0"/>
              <a:t>G</a:t>
            </a:r>
            <a:r>
              <a:rPr lang="en-US" dirty="0" smtClean="0"/>
              <a:t>ritty: Learning </a:t>
            </a:r>
            <a:r>
              <a:rPr lang="en-US" dirty="0"/>
              <a:t>A</a:t>
            </a:r>
            <a:r>
              <a:rPr lang="en-US" dirty="0" smtClean="0"/>
              <a:t>ctivities</a:t>
            </a:r>
            <a:endParaRPr lang="en-US" dirty="0"/>
          </a:p>
        </p:txBody>
      </p:sp>
      <p:sp>
        <p:nvSpPr>
          <p:cNvPr id="3" name="Content Placeholder 2"/>
          <p:cNvSpPr>
            <a:spLocks noGrp="1"/>
          </p:cNvSpPr>
          <p:nvPr>
            <p:ph idx="1"/>
          </p:nvPr>
        </p:nvSpPr>
        <p:spPr>
          <a:xfrm>
            <a:off x="818712" y="2222287"/>
            <a:ext cx="10554574" cy="4262489"/>
          </a:xfrm>
        </p:spPr>
        <p:txBody>
          <a:bodyPr>
            <a:normAutofit/>
          </a:bodyPr>
          <a:lstStyle/>
          <a:p>
            <a:r>
              <a:rPr lang="en-US" sz="2400" dirty="0" smtClean="0">
                <a:hlinkClick r:id="rId3"/>
              </a:rPr>
              <a:t>Introduction/Paraphrasing Practice</a:t>
            </a:r>
            <a:endParaRPr lang="en-US" sz="2400" dirty="0" smtClean="0"/>
          </a:p>
          <a:p>
            <a:r>
              <a:rPr lang="en-US" sz="2400" dirty="0" smtClean="0">
                <a:hlinkClick r:id="rId4"/>
              </a:rPr>
              <a:t>Citation Creation</a:t>
            </a:r>
            <a:endParaRPr lang="en-US" sz="2400" dirty="0" smtClean="0">
              <a:hlinkClick r:id="rId5"/>
            </a:endParaRPr>
          </a:p>
          <a:p>
            <a:r>
              <a:rPr lang="en-US" sz="2400" dirty="0" smtClean="0">
                <a:hlinkClick r:id="rId5"/>
              </a:rPr>
              <a:t>Database Discovery Project</a:t>
            </a:r>
            <a:endParaRPr lang="en-US" sz="2400" dirty="0" smtClean="0"/>
          </a:p>
          <a:p>
            <a:r>
              <a:rPr lang="en-US" sz="2400" dirty="0" smtClean="0">
                <a:hlinkClick r:id="rId6"/>
              </a:rPr>
              <a:t>Evaluation </a:t>
            </a:r>
            <a:r>
              <a:rPr lang="en-US" sz="2400" dirty="0" smtClean="0">
                <a:hlinkClick r:id="rId6"/>
              </a:rPr>
              <a:t>Jigsaw</a:t>
            </a:r>
            <a:endParaRPr lang="en-US" sz="2400" dirty="0" smtClean="0"/>
          </a:p>
          <a:p>
            <a:r>
              <a:rPr lang="en-US" sz="2400" dirty="0" smtClean="0"/>
              <a:t>Learning activity resources used: </a:t>
            </a:r>
            <a:r>
              <a:rPr lang="en-US" sz="2400" dirty="0" smtClean="0">
                <a:hlinkClick r:id="rId7"/>
              </a:rPr>
              <a:t>The One-Shot Library Instruction Survival Guide</a:t>
            </a:r>
            <a:r>
              <a:rPr lang="en-US" sz="2400" dirty="0" smtClean="0"/>
              <a:t>, </a:t>
            </a:r>
            <a:r>
              <a:rPr lang="en-US" sz="2400" dirty="0" smtClean="0">
                <a:hlinkClick r:id="rId8"/>
              </a:rPr>
              <a:t>Teaching Information Literacy: 50 Standards-Based Exercises for College Students</a:t>
            </a:r>
            <a:r>
              <a:rPr lang="en-US" sz="2400" dirty="0" smtClean="0"/>
              <a:t>, </a:t>
            </a:r>
            <a:r>
              <a:rPr lang="en-US" sz="2400" dirty="0" smtClean="0">
                <a:hlinkClick r:id="rId9"/>
              </a:rPr>
              <a:t>The Library Instruction Cookbook</a:t>
            </a:r>
            <a:endParaRPr lang="en-US" sz="2400" dirty="0" smtClean="0"/>
          </a:p>
        </p:txBody>
      </p:sp>
    </p:spTree>
    <p:extLst>
      <p:ext uri="{BB962C8B-B14F-4D97-AF65-F5344CB8AC3E}">
        <p14:creationId xmlns:p14="http://schemas.microsoft.com/office/powerpoint/2010/main" val="369715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Assessment </a:t>
            </a:r>
            <a:endParaRPr lang="en-US" dirty="0"/>
          </a:p>
        </p:txBody>
      </p:sp>
      <p:sp>
        <p:nvSpPr>
          <p:cNvPr id="3" name="Content Placeholder 2"/>
          <p:cNvSpPr>
            <a:spLocks noGrp="1"/>
          </p:cNvSpPr>
          <p:nvPr>
            <p:ph idx="1"/>
          </p:nvPr>
        </p:nvSpPr>
        <p:spPr>
          <a:xfrm>
            <a:off x="270072" y="2272164"/>
            <a:ext cx="5631964" cy="4361392"/>
          </a:xfrm>
        </p:spPr>
        <p:txBody>
          <a:bodyPr>
            <a:normAutofit/>
          </a:bodyPr>
          <a:lstStyle/>
          <a:p>
            <a:pPr marL="0" indent="0">
              <a:buNone/>
            </a:pPr>
            <a:r>
              <a:rPr lang="en-US" sz="2800" dirty="0" smtClean="0"/>
              <a:t>70% of the class received a B or above, while 100% of the class passed the course.</a:t>
            </a:r>
          </a:p>
          <a:p>
            <a:pPr lvl="1"/>
            <a:r>
              <a:rPr lang="en-US" sz="2400" dirty="0" smtClean="0"/>
              <a:t>Other section passing rates:</a:t>
            </a:r>
          </a:p>
          <a:p>
            <a:pPr lvl="2"/>
            <a:r>
              <a:rPr lang="en-US" sz="2000" dirty="0" smtClean="0"/>
              <a:t>90% </a:t>
            </a:r>
          </a:p>
          <a:p>
            <a:pPr lvl="2"/>
            <a:r>
              <a:rPr lang="en-US" sz="2000" dirty="0" smtClean="0"/>
              <a:t>71% </a:t>
            </a:r>
          </a:p>
          <a:p>
            <a:pPr lvl="1"/>
            <a:endParaRPr lang="en-US" dirty="0" smtClean="0"/>
          </a:p>
          <a:p>
            <a:pPr lvl="1"/>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93910446"/>
              </p:ext>
            </p:extLst>
          </p:nvPr>
        </p:nvGraphicFramePr>
        <p:xfrm>
          <a:off x="6234546" y="2272163"/>
          <a:ext cx="5652654" cy="3879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88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Assessment	</a:t>
            </a:r>
            <a:endParaRPr lang="en-US" dirty="0"/>
          </a:p>
        </p:txBody>
      </p:sp>
      <p:sp>
        <p:nvSpPr>
          <p:cNvPr id="3" name="Content Placeholder 2"/>
          <p:cNvSpPr>
            <a:spLocks noGrp="1"/>
          </p:cNvSpPr>
          <p:nvPr>
            <p:ph idx="1"/>
          </p:nvPr>
        </p:nvSpPr>
        <p:spPr>
          <a:xfrm>
            <a:off x="827424" y="2258008"/>
            <a:ext cx="10554574" cy="4599992"/>
          </a:xfrm>
        </p:spPr>
        <p:txBody>
          <a:bodyPr>
            <a:normAutofit fontScale="92500" lnSpcReduction="10000"/>
          </a:bodyPr>
          <a:lstStyle/>
          <a:p>
            <a:pPr marL="0" indent="0">
              <a:buNone/>
            </a:pPr>
            <a:r>
              <a:rPr lang="en-US" dirty="0" smtClean="0"/>
              <a:t>What worked:</a:t>
            </a:r>
          </a:p>
          <a:p>
            <a:pPr lvl="1"/>
            <a:r>
              <a:rPr lang="en-US" dirty="0" smtClean="0"/>
              <a:t>Changing my teaching language</a:t>
            </a:r>
            <a:endParaRPr lang="en-US" dirty="0" smtClean="0">
              <a:solidFill>
                <a:srgbClr val="FF0000"/>
              </a:solidFill>
            </a:endParaRPr>
          </a:p>
          <a:p>
            <a:pPr lvl="1"/>
            <a:r>
              <a:rPr lang="en-US" dirty="0" smtClean="0"/>
              <a:t>Active learning</a:t>
            </a:r>
            <a:endParaRPr lang="en-US" dirty="0" smtClean="0">
              <a:solidFill>
                <a:srgbClr val="FF0000"/>
              </a:solidFill>
            </a:endParaRPr>
          </a:p>
          <a:p>
            <a:pPr marL="457200" lvl="1" indent="0">
              <a:buNone/>
            </a:pPr>
            <a:endParaRPr lang="en-US" dirty="0" smtClean="0">
              <a:solidFill>
                <a:srgbClr val="FF0000"/>
              </a:solidFill>
            </a:endParaRPr>
          </a:p>
          <a:p>
            <a:pPr marL="0" indent="0">
              <a:buNone/>
            </a:pPr>
            <a:r>
              <a:rPr lang="en-US" dirty="0" smtClean="0"/>
              <a:t>What didn’t work:</a:t>
            </a:r>
          </a:p>
          <a:p>
            <a:pPr lvl="1"/>
            <a:r>
              <a:rPr lang="en-US" dirty="0" smtClean="0"/>
              <a:t>Static learning (leftovers from previous librarians)</a:t>
            </a:r>
          </a:p>
          <a:p>
            <a:pPr marL="457200" lvl="1" indent="0">
              <a:buNone/>
            </a:pPr>
            <a:endParaRPr lang="en-US" dirty="0" smtClean="0"/>
          </a:p>
          <a:p>
            <a:pPr marL="0" indent="0">
              <a:buNone/>
            </a:pPr>
            <a:r>
              <a:rPr lang="en-US" b="1" dirty="0" smtClean="0"/>
              <a:t>Takeaway</a:t>
            </a:r>
            <a:r>
              <a:rPr lang="en-US" dirty="0" smtClean="0"/>
              <a:t>: </a:t>
            </a:r>
          </a:p>
          <a:p>
            <a:pPr lvl="1"/>
            <a:r>
              <a:rPr lang="en-US" dirty="0" smtClean="0"/>
              <a:t>Although I did have some students who struggled with comprehension, the majority of my students sailed through the course with relative ease and quickly grasped concepts that my colleagues’ students did not.</a:t>
            </a:r>
          </a:p>
          <a:p>
            <a:pPr lvl="1"/>
            <a:r>
              <a:rPr lang="en-US" dirty="0" smtClean="0"/>
              <a:t>For Fall 2016, I will:</a:t>
            </a:r>
          </a:p>
          <a:p>
            <a:pPr lvl="2"/>
            <a:r>
              <a:rPr lang="en-US" dirty="0" smtClean="0"/>
              <a:t>Further simplify the assignment structure so that concept application is more understandable for students </a:t>
            </a:r>
          </a:p>
          <a:p>
            <a:pPr lvl="2"/>
            <a:r>
              <a:rPr lang="en-US" dirty="0"/>
              <a:t>I</a:t>
            </a:r>
            <a:r>
              <a:rPr lang="en-US" dirty="0" smtClean="0"/>
              <a:t>ncorporate even more active learning and less podium instruction</a:t>
            </a:r>
          </a:p>
          <a:p>
            <a:pPr lvl="1"/>
            <a:endParaRPr lang="en-US" dirty="0"/>
          </a:p>
        </p:txBody>
      </p:sp>
    </p:spTree>
    <p:extLst>
      <p:ext uri="{BB962C8B-B14F-4D97-AF65-F5344CB8AC3E}">
        <p14:creationId xmlns:p14="http://schemas.microsoft.com/office/powerpoint/2010/main" val="507024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Faith Bradham</a:t>
            </a:r>
          </a:p>
          <a:p>
            <a:pPr marL="0" indent="0">
              <a:buNone/>
            </a:pPr>
            <a:r>
              <a:rPr lang="en-US" dirty="0" smtClean="0"/>
              <a:t>faith.bradham@bakersfieldcollege.edu</a:t>
            </a:r>
            <a:endParaRPr lang="en-US" dirty="0"/>
          </a:p>
        </p:txBody>
      </p:sp>
    </p:spTree>
    <p:extLst>
      <p:ext uri="{BB962C8B-B14F-4D97-AF65-F5344CB8AC3E}">
        <p14:creationId xmlns:p14="http://schemas.microsoft.com/office/powerpoint/2010/main" val="189357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Discussion &amp; Brainstorming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5991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Design + ACRL Framework</a:t>
            </a:r>
            <a:endParaRPr lang="en-US" dirty="0"/>
          </a:p>
        </p:txBody>
      </p:sp>
      <p:sp>
        <p:nvSpPr>
          <p:cNvPr id="3" name="Content Placeholder 2"/>
          <p:cNvSpPr>
            <a:spLocks noGrp="1"/>
          </p:cNvSpPr>
          <p:nvPr>
            <p:ph idx="1"/>
          </p:nvPr>
        </p:nvSpPr>
        <p:spPr/>
        <p:txBody>
          <a:bodyPr/>
          <a:lstStyle/>
          <a:p>
            <a:r>
              <a:rPr lang="en-US" b="1" dirty="0" smtClean="0"/>
              <a:t>IF</a:t>
            </a:r>
            <a:r>
              <a:rPr lang="en-US" dirty="0" smtClean="0"/>
              <a:t>: Backward design is defined as a 3 part process of 1. Identifying desired results, 2. Determining acceptable evidence, and 3. Planning learning experiences and instruction (1). </a:t>
            </a:r>
            <a:endParaRPr lang="en-US" dirty="0" smtClean="0">
              <a:solidFill>
                <a:srgbClr val="FF0000"/>
              </a:solidFill>
            </a:endParaRPr>
          </a:p>
          <a:p>
            <a:r>
              <a:rPr lang="en-US" b="1" dirty="0" smtClean="0"/>
              <a:t>AND</a:t>
            </a:r>
            <a:r>
              <a:rPr lang="en-US" dirty="0" smtClean="0"/>
              <a:t>: The ACRL’s Framework is informed by Wiggins &amp; </a:t>
            </a:r>
            <a:r>
              <a:rPr lang="en-US" dirty="0" err="1" smtClean="0"/>
              <a:t>McTighe’s</a:t>
            </a:r>
            <a:r>
              <a:rPr lang="en-US" dirty="0" smtClean="0"/>
              <a:t> focus on essential concepts, and consists of “conceptual </a:t>
            </a:r>
            <a:r>
              <a:rPr lang="en-US" dirty="0"/>
              <a:t>understandings that organize many other concepts and ideas about information, research, and scholarship into a coherent </a:t>
            </a:r>
            <a:r>
              <a:rPr lang="en-US" dirty="0" smtClean="0"/>
              <a:t>whole” (2). </a:t>
            </a:r>
          </a:p>
          <a:p>
            <a:r>
              <a:rPr lang="en-US" b="1" dirty="0" smtClean="0"/>
              <a:t>THEN</a:t>
            </a:r>
            <a:r>
              <a:rPr lang="en-US" dirty="0" smtClean="0"/>
              <a:t>: What is more appropriate than using the Framework as an essential aspect of the goals/outcomes we work toward when planning library instruction?</a:t>
            </a:r>
            <a:endParaRPr lang="en-US" dirty="0" smtClean="0">
              <a:solidFill>
                <a:srgbClr val="FF0000"/>
              </a:solidFill>
            </a:endParaRPr>
          </a:p>
        </p:txBody>
      </p:sp>
      <p:sp>
        <p:nvSpPr>
          <p:cNvPr id="4" name="TextBox 3"/>
          <p:cNvSpPr txBox="1"/>
          <p:nvPr/>
        </p:nvSpPr>
        <p:spPr>
          <a:xfrm>
            <a:off x="905069" y="6120882"/>
            <a:ext cx="10347649" cy="430887"/>
          </a:xfrm>
          <a:prstGeom prst="rect">
            <a:avLst/>
          </a:prstGeom>
          <a:noFill/>
        </p:spPr>
        <p:txBody>
          <a:bodyPr wrap="square" rtlCol="0">
            <a:spAutoFit/>
          </a:bodyPr>
          <a:lstStyle/>
          <a:p>
            <a:r>
              <a:rPr lang="en-US" sz="1100" dirty="0" smtClean="0"/>
              <a:t>1. Grant </a:t>
            </a:r>
            <a:r>
              <a:rPr lang="en-US" sz="1100" dirty="0"/>
              <a:t>Wiggins and Jay </a:t>
            </a:r>
            <a:r>
              <a:rPr lang="en-US" sz="1100" dirty="0" err="1"/>
              <a:t>McTighe</a:t>
            </a:r>
            <a:r>
              <a:rPr lang="en-US" sz="1100" dirty="0"/>
              <a:t>. </a:t>
            </a:r>
            <a:r>
              <a:rPr lang="en-US" sz="1100" i="1" dirty="0"/>
              <a:t>Understanding by Design</a:t>
            </a:r>
            <a:r>
              <a:rPr lang="en-US" sz="1100" dirty="0"/>
              <a:t>. (Alexandria, VA: Association for Supervision and Curriculum Development, </a:t>
            </a:r>
            <a:r>
              <a:rPr lang="en-US" sz="1100" dirty="0" smtClean="0"/>
              <a:t>2004).</a:t>
            </a:r>
          </a:p>
          <a:p>
            <a:r>
              <a:rPr lang="en-US" sz="1100" dirty="0" smtClean="0"/>
              <a:t>2. ACRL Framework. 2014. </a:t>
            </a:r>
            <a:r>
              <a:rPr lang="en-US" sz="1100" dirty="0">
                <a:hlinkClick r:id="rId3"/>
              </a:rPr>
              <a:t>http://</a:t>
            </a:r>
            <a:r>
              <a:rPr lang="en-US" sz="1100" dirty="0" smtClean="0">
                <a:hlinkClick r:id="rId3"/>
              </a:rPr>
              <a:t>www.ala.org/acrl/standards/ilframework</a:t>
            </a:r>
            <a:r>
              <a:rPr lang="en-US" sz="1100" dirty="0" smtClean="0"/>
              <a:t>. </a:t>
            </a:r>
            <a:endParaRPr lang="en-US" sz="1100" dirty="0"/>
          </a:p>
        </p:txBody>
      </p:sp>
    </p:spTree>
    <p:extLst>
      <p:ext uri="{BB962C8B-B14F-4D97-AF65-F5344CB8AC3E}">
        <p14:creationId xmlns:p14="http://schemas.microsoft.com/office/powerpoint/2010/main" val="3649847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10000" y="2537926"/>
            <a:ext cx="9571554" cy="3386857"/>
          </a:xfrm>
          <a:prstGeom prst="rect">
            <a:avLst/>
          </a:prstGeom>
        </p:spPr>
      </p:pic>
      <p:sp>
        <p:nvSpPr>
          <p:cNvPr id="2" name="Title 1"/>
          <p:cNvSpPr>
            <a:spLocks noGrp="1"/>
          </p:cNvSpPr>
          <p:nvPr>
            <p:ph type="title"/>
          </p:nvPr>
        </p:nvSpPr>
        <p:spPr>
          <a:xfrm>
            <a:off x="810000" y="447187"/>
            <a:ext cx="10571998" cy="1281859"/>
          </a:xfrm>
        </p:spPr>
        <p:txBody>
          <a:bodyPr/>
          <a:lstStyle/>
          <a:p>
            <a:r>
              <a:rPr lang="en-US" dirty="0" smtClean="0"/>
              <a:t>Bakersfield College and Grace Van Dyke Bird Library</a:t>
            </a:r>
            <a:endParaRPr lang="en-US" dirty="0"/>
          </a:p>
        </p:txBody>
      </p:sp>
      <p:sp>
        <p:nvSpPr>
          <p:cNvPr id="3" name="Content Placeholder 2"/>
          <p:cNvSpPr>
            <a:spLocks noGrp="1"/>
          </p:cNvSpPr>
          <p:nvPr>
            <p:ph idx="1"/>
          </p:nvPr>
        </p:nvSpPr>
        <p:spPr/>
        <p:txBody>
          <a:bodyPr/>
          <a:lstStyle/>
          <a:p>
            <a:r>
              <a:rPr lang="en-US" dirty="0" smtClean="0">
                <a:hlinkClick r:id="rId4"/>
              </a:rPr>
              <a:t>BC student Profile </a:t>
            </a:r>
            <a:endParaRPr lang="en-US" dirty="0" smtClean="0"/>
          </a:p>
          <a:p>
            <a:r>
              <a:rPr lang="en-US" dirty="0" smtClean="0">
                <a:hlinkClick r:id="rId5"/>
              </a:rPr>
              <a:t>Grace Van Dyke Bird Library</a:t>
            </a:r>
            <a:endParaRPr lang="en-US" dirty="0" smtClean="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6482" y="4423861"/>
            <a:ext cx="3245518" cy="2434139"/>
          </a:xfrm>
          <a:prstGeom prst="rect">
            <a:avLst/>
          </a:prstGeom>
        </p:spPr>
      </p:pic>
    </p:spTree>
    <p:extLst>
      <p:ext uri="{BB962C8B-B14F-4D97-AF65-F5344CB8AC3E}">
        <p14:creationId xmlns:p14="http://schemas.microsoft.com/office/powerpoint/2010/main" val="16366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010698" cy="970450"/>
          </a:xfrm>
        </p:spPr>
        <p:txBody>
          <a:bodyPr/>
          <a:lstStyle/>
          <a:p>
            <a:r>
              <a:rPr lang="en-US" dirty="0" smtClean="0"/>
              <a:t>State of the pre-Framed LIBR B1</a:t>
            </a:r>
            <a:endParaRPr lang="en-US" dirty="0"/>
          </a:p>
        </p:txBody>
      </p:sp>
      <p:sp>
        <p:nvSpPr>
          <p:cNvPr id="3" name="Content Placeholder 2"/>
          <p:cNvSpPr>
            <a:spLocks noGrp="1"/>
          </p:cNvSpPr>
          <p:nvPr>
            <p:ph idx="1"/>
          </p:nvPr>
        </p:nvSpPr>
        <p:spPr>
          <a:xfrm>
            <a:off x="818712" y="1417639"/>
            <a:ext cx="10554574" cy="5440362"/>
          </a:xfrm>
        </p:spPr>
        <p:txBody>
          <a:bodyPr/>
          <a:lstStyle/>
          <a:p>
            <a:pPr marL="0" indent="0">
              <a:buNone/>
            </a:pPr>
            <a:r>
              <a:rPr lang="en-US" dirty="0" smtClean="0"/>
              <a:t>Initially taught as a traditional bibliographic instruction course, but librarians quickly realized that was above the ability levels of our students.</a:t>
            </a:r>
          </a:p>
          <a:p>
            <a:r>
              <a:rPr lang="en-US" b="1" dirty="0" smtClean="0"/>
              <a:t>Reaction</a:t>
            </a:r>
            <a:r>
              <a:rPr lang="en-US" dirty="0" smtClean="0"/>
              <a:t>: scale back to make learning as easy as possible for students. </a:t>
            </a:r>
          </a:p>
          <a:p>
            <a:pPr lvl="1"/>
            <a:r>
              <a:rPr lang="en-US" dirty="0" smtClean="0"/>
              <a:t>Some librarians now provide explicit step-by-step instructions for every single assignment, and include quizzes and additional homework beyond the major assignments.</a:t>
            </a:r>
          </a:p>
          <a:p>
            <a:r>
              <a:rPr lang="en-US" b="1" dirty="0" smtClean="0"/>
              <a:t>Problem</a:t>
            </a:r>
            <a:r>
              <a:rPr lang="en-US" dirty="0" smtClean="0"/>
              <a:t>: removing much of the critical thinking process means that students still aren’t grasping some of the concepts and their applications.</a:t>
            </a:r>
          </a:p>
          <a:p>
            <a:pPr lvl="1"/>
            <a:r>
              <a:rPr lang="en-US" dirty="0" smtClean="0"/>
              <a:t>Students (and faculty!) don’t understand the value of library instruction and why it is important for their specific, individual goals.</a:t>
            </a:r>
          </a:p>
          <a:p>
            <a:r>
              <a:rPr lang="en-US" b="1" dirty="0" smtClean="0"/>
              <a:t>Dilemma</a:t>
            </a:r>
            <a:r>
              <a:rPr lang="en-US" dirty="0" smtClean="0"/>
              <a:t>: how can we convey the essential elements of research in a way that challenges and interests students without overwhelming them?</a:t>
            </a:r>
          </a:p>
          <a:p>
            <a:pPr marL="457200" lvl="1" indent="0">
              <a:buNone/>
            </a:pPr>
            <a:endParaRPr lang="en-US" dirty="0" smtClean="0"/>
          </a:p>
        </p:txBody>
      </p:sp>
    </p:spTree>
    <p:extLst>
      <p:ext uri="{BB962C8B-B14F-4D97-AF65-F5344CB8AC3E}">
        <p14:creationId xmlns:p14="http://schemas.microsoft.com/office/powerpoint/2010/main" val="139675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 B1: Introduction to Library Research</a:t>
            </a:r>
            <a:endParaRPr lang="en-US" dirty="0"/>
          </a:p>
        </p:txBody>
      </p:sp>
      <p:sp>
        <p:nvSpPr>
          <p:cNvPr id="3" name="Content Placeholder 2"/>
          <p:cNvSpPr>
            <a:spLocks noGrp="1"/>
          </p:cNvSpPr>
          <p:nvPr>
            <p:ph idx="1"/>
          </p:nvPr>
        </p:nvSpPr>
        <p:spPr>
          <a:xfrm>
            <a:off x="818712" y="2222287"/>
            <a:ext cx="8875794" cy="3636511"/>
          </a:xfrm>
        </p:spPr>
        <p:txBody>
          <a:bodyPr/>
          <a:lstStyle/>
          <a:p>
            <a:pPr marL="342900" lvl="1" indent="-342900"/>
            <a:r>
              <a:rPr lang="en-US" sz="2000" dirty="0" smtClean="0">
                <a:hlinkClick r:id="rId3"/>
              </a:rPr>
              <a:t>Assessment Map</a:t>
            </a:r>
            <a:endParaRPr lang="en-US" sz="2000" dirty="0"/>
          </a:p>
          <a:p>
            <a:endParaRPr lang="en-US" dirty="0"/>
          </a:p>
        </p:txBody>
      </p:sp>
    </p:spTree>
    <p:extLst>
      <p:ext uri="{BB962C8B-B14F-4D97-AF65-F5344CB8AC3E}">
        <p14:creationId xmlns:p14="http://schemas.microsoft.com/office/powerpoint/2010/main" val="125585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422189"/>
            <a:ext cx="10571998" cy="970450"/>
          </a:xfrm>
        </p:spPr>
        <p:txBody>
          <a:bodyPr/>
          <a:lstStyle/>
          <a:p>
            <a:r>
              <a:rPr lang="en-US" dirty="0" smtClean="0"/>
              <a:t>Departmental Goals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183" y="1906616"/>
            <a:ext cx="3829396" cy="49635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8212" y="1906616"/>
            <a:ext cx="4045074" cy="4951384"/>
          </a:xfrm>
          <a:prstGeom prst="rect">
            <a:avLst/>
          </a:prstGeom>
        </p:spPr>
      </p:pic>
    </p:spTree>
    <p:extLst>
      <p:ext uri="{BB962C8B-B14F-4D97-AF65-F5344CB8AC3E}">
        <p14:creationId xmlns:p14="http://schemas.microsoft.com/office/powerpoint/2010/main" val="327967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 Institutional Learning Outcomes</a:t>
            </a:r>
            <a:endParaRPr lang="en-US" dirty="0"/>
          </a:p>
        </p:txBody>
      </p:sp>
      <p:sp>
        <p:nvSpPr>
          <p:cNvPr id="3" name="Content Placeholder 2"/>
          <p:cNvSpPr>
            <a:spLocks noGrp="1"/>
          </p:cNvSpPr>
          <p:nvPr>
            <p:ph idx="1"/>
          </p:nvPr>
        </p:nvSpPr>
        <p:spPr>
          <a:xfrm>
            <a:off x="818712" y="2222287"/>
            <a:ext cx="10554574" cy="4635713"/>
          </a:xfrm>
        </p:spPr>
        <p:txBody>
          <a:bodyPr/>
          <a:lstStyle/>
          <a:p>
            <a:r>
              <a:rPr lang="en-US" dirty="0" smtClean="0"/>
              <a:t>ILO: Think critically and evaluate sources and information for validity and usefulness.</a:t>
            </a:r>
          </a:p>
          <a:p>
            <a:pPr lvl="1"/>
            <a:r>
              <a:rPr lang="en-US" dirty="0" smtClean="0"/>
              <a:t>Frame: Searching as Strategic Exploration/Authority is Both Constructed and Contextual</a:t>
            </a:r>
            <a:endParaRPr lang="en-US" dirty="0"/>
          </a:p>
          <a:p>
            <a:r>
              <a:rPr lang="en-US" dirty="0" smtClean="0"/>
              <a:t>ILO: Communicate effectively in both written and oral forms.</a:t>
            </a:r>
          </a:p>
          <a:p>
            <a:pPr lvl="1"/>
            <a:r>
              <a:rPr lang="en-US" dirty="0" smtClean="0"/>
              <a:t>Frame: Scholarship as Conversation</a:t>
            </a:r>
          </a:p>
          <a:p>
            <a:r>
              <a:rPr lang="en-US" dirty="0" smtClean="0"/>
              <a:t>ILO: Demonstrate competency in a field of knowledge or with job-related skills. </a:t>
            </a:r>
          </a:p>
          <a:p>
            <a:pPr lvl="1"/>
            <a:r>
              <a:rPr lang="en-US" dirty="0" smtClean="0"/>
              <a:t>Frame: Research as Inquiry/Information Creation as Process</a:t>
            </a:r>
          </a:p>
          <a:p>
            <a:r>
              <a:rPr lang="en-US" dirty="0" smtClean="0"/>
              <a:t>ILO: Engage productively in all levels of society—interpersonal, community, the state, the nation, and the world. </a:t>
            </a:r>
          </a:p>
          <a:p>
            <a:pPr lvl="1"/>
            <a:r>
              <a:rPr lang="en-US" dirty="0" smtClean="0"/>
              <a:t>Frame: Information Has Value</a:t>
            </a:r>
            <a:endParaRPr lang="en-US" dirty="0"/>
          </a:p>
          <a:p>
            <a:endParaRPr lang="en-US" dirty="0"/>
          </a:p>
        </p:txBody>
      </p:sp>
    </p:spTree>
    <p:extLst>
      <p:ext uri="{BB962C8B-B14F-4D97-AF65-F5344CB8AC3E}">
        <p14:creationId xmlns:p14="http://schemas.microsoft.com/office/powerpoint/2010/main" val="1330302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 Student Learning Outcomes</a:t>
            </a:r>
            <a:endParaRPr lang="en-US" dirty="0"/>
          </a:p>
        </p:txBody>
      </p:sp>
      <p:sp>
        <p:nvSpPr>
          <p:cNvPr id="3" name="Content Placeholder 2"/>
          <p:cNvSpPr>
            <a:spLocks noGrp="1"/>
          </p:cNvSpPr>
          <p:nvPr>
            <p:ph idx="1"/>
          </p:nvPr>
        </p:nvSpPr>
        <p:spPr>
          <a:xfrm>
            <a:off x="818712" y="2222287"/>
            <a:ext cx="10554574" cy="4344768"/>
          </a:xfrm>
        </p:spPr>
        <p:txBody>
          <a:bodyPr/>
          <a:lstStyle/>
          <a:p>
            <a:r>
              <a:rPr lang="en-US" dirty="0" smtClean="0"/>
              <a:t>SLO 1: Demonstrate an understanding of the legal and ethical issues of information, including documentation and plagiarism.</a:t>
            </a:r>
          </a:p>
          <a:p>
            <a:pPr lvl="1"/>
            <a:r>
              <a:rPr lang="en-US" dirty="0" smtClean="0"/>
              <a:t>Frame: Scholarship as Conversation</a:t>
            </a:r>
          </a:p>
          <a:p>
            <a:r>
              <a:rPr lang="en-US" dirty="0" smtClean="0"/>
              <a:t>SLO 2: Locate relevant information using keywords and controlled vocabulary, Boolean operators, truncation, and other advanced search methods.</a:t>
            </a:r>
          </a:p>
          <a:p>
            <a:pPr lvl="1"/>
            <a:r>
              <a:rPr lang="en-US" dirty="0" smtClean="0"/>
              <a:t>Frame: Searching as Strategic Exploration</a:t>
            </a:r>
          </a:p>
          <a:p>
            <a:r>
              <a:rPr lang="en-US" dirty="0" smtClean="0"/>
              <a:t>SLO 3: Evaluate the credibility and quality of information using established criteria.</a:t>
            </a:r>
          </a:p>
          <a:p>
            <a:pPr lvl="1"/>
            <a:r>
              <a:rPr lang="en-US" dirty="0" smtClean="0"/>
              <a:t>Frame: Authority is Constructed and Contextual</a:t>
            </a:r>
          </a:p>
          <a:p>
            <a:r>
              <a:rPr lang="en-US" dirty="0" smtClean="0"/>
              <a:t>SLO 4: Employ effective research strategies to locate appropriate information resources in the library and online to acquire knowledge of a research topic.</a:t>
            </a:r>
          </a:p>
          <a:p>
            <a:pPr lvl="1"/>
            <a:r>
              <a:rPr lang="en-US" dirty="0" smtClean="0"/>
              <a:t>Research as Inquiry</a:t>
            </a:r>
            <a:endParaRPr lang="en-US" dirty="0"/>
          </a:p>
        </p:txBody>
      </p:sp>
    </p:spTree>
    <p:extLst>
      <p:ext uri="{BB962C8B-B14F-4D97-AF65-F5344CB8AC3E}">
        <p14:creationId xmlns:p14="http://schemas.microsoft.com/office/powerpoint/2010/main" val="195012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 Weekly Outcomes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84377"/>
            <a:ext cx="3730217" cy="497362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021" y="1884377"/>
            <a:ext cx="3730217" cy="49736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5731" y="1884377"/>
            <a:ext cx="3746269" cy="4995025"/>
          </a:xfrm>
          <a:prstGeom prst="rect">
            <a:avLst/>
          </a:prstGeom>
        </p:spPr>
      </p:pic>
    </p:spTree>
    <p:extLst>
      <p:ext uri="{BB962C8B-B14F-4D97-AF65-F5344CB8AC3E}">
        <p14:creationId xmlns:p14="http://schemas.microsoft.com/office/powerpoint/2010/main" val="1634055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842</TotalTime>
  <Words>797</Words>
  <Application>Microsoft Office PowerPoint</Application>
  <PresentationFormat>Widescreen</PresentationFormat>
  <Paragraphs>97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2</vt:lpstr>
      <vt:lpstr>Quotable</vt:lpstr>
      <vt:lpstr>ReFraming Backward Design: How to Revive Library Instruction for Student Success</vt:lpstr>
      <vt:lpstr>Backward Design + ACRL Framework</vt:lpstr>
      <vt:lpstr>Bakersfield College and Grace Van Dyke Bird Library</vt:lpstr>
      <vt:lpstr>State of the pre-Framed LIBR B1</vt:lpstr>
      <vt:lpstr>LIBR B1: Introduction to Library Research</vt:lpstr>
      <vt:lpstr>Departmental Goals</vt:lpstr>
      <vt:lpstr>Making Connections: Institutional Learning Outcomes</vt:lpstr>
      <vt:lpstr>Making Connections: Student Learning Outcomes</vt:lpstr>
      <vt:lpstr>Making Connections: Weekly Outcomes</vt:lpstr>
      <vt:lpstr>The Nitty Gritty: Learning Activities</vt:lpstr>
      <vt:lpstr>Quantitative Assessment </vt:lpstr>
      <vt:lpstr>Qualitative Assessment </vt:lpstr>
      <vt:lpstr>Questions?</vt:lpstr>
      <vt:lpstr>Your turn! Discussion &amp; Brainstorming</vt:lpstr>
    </vt:vector>
  </TitlesOfParts>
  <Company>Bakersfield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ReFraming Backward Design: How to Revive Library Instruction for Student Success</dc:title>
  <dc:creator>Reference Desk-1</dc:creator>
  <cp:lastModifiedBy>Reference Desk-1</cp:lastModifiedBy>
  <cp:revision>78</cp:revision>
  <cp:lastPrinted>2016-04-27T19:35:01Z</cp:lastPrinted>
  <dcterms:created xsi:type="dcterms:W3CDTF">2016-04-21T19:02:58Z</dcterms:created>
  <dcterms:modified xsi:type="dcterms:W3CDTF">2016-05-03T17:12:51Z</dcterms:modified>
</cp:coreProperties>
</file>